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notesMasterIdLst>
    <p:notesMasterId r:id="rId15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notesMaster" Target="notesMasters/notesMaster1.xml"/><Relationship Id="rId16" Type="http://schemas.openxmlformats.org/officeDocument/2006/relationships/presProps" Target="presProps.xml"/><Relationship Id="rId17" Type="http://schemas.openxmlformats.org/officeDocument/2006/relationships/viewProps" Target="viewProps.xml"/><Relationship Id="rId18" Type="http://schemas.openxmlformats.org/officeDocument/2006/relationships/theme" Target="theme/theme1.xml"/><Relationship Id="rId1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7F6F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9144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ED184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GIRLS INC. OF GREATER MIAMI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640080" y="1371600"/>
            <a:ext cx="822960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400" b="1" dirty="0">
                <a:solidFill>
                  <a:srgbClr val="1A1A1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Power Hour: </a:t>
            </a:r>
            <a:pPr indent="0" marL="0">
              <a:buNone/>
            </a:pPr>
            <a:r>
              <a:rPr lang="en-US" sz="4400" b="1" dirty="0">
                <a:solidFill>
                  <a:srgbClr val="ED1849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Skill Spine</a:t>
            </a:r>
            <a:endParaRPr lang="en-US" sz="4400" dirty="0"/>
          </a:p>
        </p:txBody>
      </p:sp>
      <p:sp>
        <p:nvSpPr>
          <p:cNvPr id="4" name="Text 2"/>
          <p:cNvSpPr/>
          <p:nvPr/>
        </p:nvSpPr>
        <p:spPr>
          <a:xfrm>
            <a:off x="640080" y="246888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1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 Named Skills · 6 Clusters · 4-Year Vertical Alignment Matrix</a:t>
            </a:r>
            <a:endParaRPr lang="en-US" sz="1600" dirty="0"/>
          </a:p>
        </p:txBody>
      </p:sp>
      <p:sp>
        <p:nvSpPr>
          <p:cNvPr id="5" name="Shape 3"/>
          <p:cNvSpPr/>
          <p:nvPr/>
        </p:nvSpPr>
        <p:spPr>
          <a:xfrm>
            <a:off x="640080" y="3291840"/>
            <a:ext cx="1554480" cy="292608"/>
          </a:xfrm>
          <a:prstGeom prst="roundRect">
            <a:avLst>
              <a:gd name="adj" fmla="val 50000"/>
            </a:avLst>
          </a:prstGeom>
          <a:solidFill>
            <a:srgbClr val="F7F6F3"/>
          </a:solidFill>
          <a:ln w="15240">
            <a:solidFill>
              <a:srgbClr val="ED1849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640080" y="3291840"/>
            <a:ext cx="15544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ED184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FL Chamber 2019 + 3 PH adds</a:t>
            </a:r>
            <a:endParaRPr lang="en-US" sz="800" dirty="0"/>
          </a:p>
        </p:txBody>
      </p:sp>
      <p:sp>
        <p:nvSpPr>
          <p:cNvPr id="7" name="Shape 5"/>
          <p:cNvSpPr/>
          <p:nvPr/>
        </p:nvSpPr>
        <p:spPr>
          <a:xfrm>
            <a:off x="2267712" y="3291840"/>
            <a:ext cx="1554480" cy="292608"/>
          </a:xfrm>
          <a:prstGeom prst="roundRect">
            <a:avLst>
              <a:gd name="adj" fmla="val 50000"/>
            </a:avLst>
          </a:prstGeom>
          <a:solidFill>
            <a:srgbClr val="F7F6F3"/>
          </a:solidFill>
          <a:ln w="15240">
            <a:solidFill>
              <a:srgbClr val="ED1849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2267712" y="3291840"/>
            <a:ext cx="15544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ED184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Aware → Leading</a:t>
            </a:r>
            <a:endParaRPr lang="en-US" sz="800" dirty="0"/>
          </a:p>
        </p:txBody>
      </p:sp>
      <p:sp>
        <p:nvSpPr>
          <p:cNvPr id="9" name="Shape 7"/>
          <p:cNvSpPr/>
          <p:nvPr/>
        </p:nvSpPr>
        <p:spPr>
          <a:xfrm>
            <a:off x="3895344" y="3291840"/>
            <a:ext cx="1554480" cy="292608"/>
          </a:xfrm>
          <a:prstGeom prst="roundRect">
            <a:avLst>
              <a:gd name="adj" fmla="val 50000"/>
            </a:avLst>
          </a:prstGeom>
          <a:solidFill>
            <a:srgbClr val="F7F6F3"/>
          </a:solidFill>
          <a:ln w="15240">
            <a:solidFill>
              <a:srgbClr val="ED1849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3895344" y="3291840"/>
            <a:ext cx="15544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ED184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6-Month Arc</a:t>
            </a:r>
            <a:endParaRPr lang="en-US" sz="800" dirty="0"/>
          </a:p>
        </p:txBody>
      </p:sp>
      <p:sp>
        <p:nvSpPr>
          <p:cNvPr id="11" name="Shape 9"/>
          <p:cNvSpPr/>
          <p:nvPr/>
        </p:nvSpPr>
        <p:spPr>
          <a:xfrm>
            <a:off x="5522976" y="3291840"/>
            <a:ext cx="1554480" cy="292608"/>
          </a:xfrm>
          <a:prstGeom prst="roundRect">
            <a:avLst>
              <a:gd name="adj" fmla="val 50000"/>
            </a:avLst>
          </a:prstGeom>
          <a:solidFill>
            <a:srgbClr val="F7F6F3"/>
          </a:solidFill>
          <a:ln w="15240">
            <a:solidFill>
              <a:srgbClr val="ED1849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5522976" y="3291840"/>
            <a:ext cx="15544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ED184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Portfolio Spine</a:t>
            </a:r>
            <a:endParaRPr lang="en-US" sz="800" dirty="0"/>
          </a:p>
        </p:txBody>
      </p:sp>
      <p:sp>
        <p:nvSpPr>
          <p:cNvPr id="13" name="Shape 11"/>
          <p:cNvSpPr/>
          <p:nvPr/>
        </p:nvSpPr>
        <p:spPr>
          <a:xfrm>
            <a:off x="7150608" y="3291840"/>
            <a:ext cx="1554480" cy="292608"/>
          </a:xfrm>
          <a:prstGeom prst="roundRect">
            <a:avLst>
              <a:gd name="adj" fmla="val 50000"/>
            </a:avLst>
          </a:prstGeom>
          <a:solidFill>
            <a:srgbClr val="F7F6F3"/>
          </a:solidFill>
          <a:ln w="15240">
            <a:solidFill>
              <a:srgbClr val="ED1849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7150608" y="3291840"/>
            <a:ext cx="15544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ED184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Paid Internships</a:t>
            </a:r>
            <a:endParaRPr lang="en-US" sz="800" dirty="0"/>
          </a:p>
        </p:txBody>
      </p:sp>
      <p:sp>
        <p:nvSpPr>
          <p:cNvPr id="15" name="Text 13"/>
          <p:cNvSpPr/>
          <p:nvPr/>
        </p:nvSpPr>
        <p:spPr>
          <a:xfrm>
            <a:off x="640080" y="457200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B71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May 2026 · Team Planning Presentation · Confidential · Skill-Spine Edition</a:t>
            </a:r>
            <a:endParaRPr lang="en-US" sz="1000" dirty="0"/>
          </a:p>
        </p:txBody>
      </p:sp>
      <p:sp>
        <p:nvSpPr>
          <p:cNvPr id="16" name="Shape 14"/>
          <p:cNvSpPr/>
          <p:nvPr/>
        </p:nvSpPr>
        <p:spPr>
          <a:xfrm>
            <a:off x="0" y="5088636"/>
            <a:ext cx="1524000" cy="54864"/>
          </a:xfrm>
          <a:prstGeom prst="rect">
            <a:avLst/>
          </a:prstGeom>
          <a:solidFill>
            <a:srgbClr val="ED1849"/>
          </a:solidFill>
          <a:ln/>
        </p:spPr>
      </p:sp>
      <p:sp>
        <p:nvSpPr>
          <p:cNvPr id="17" name="Shape 15"/>
          <p:cNvSpPr/>
          <p:nvPr/>
        </p:nvSpPr>
        <p:spPr>
          <a:xfrm>
            <a:off x="1524000" y="5088636"/>
            <a:ext cx="1524000" cy="54864"/>
          </a:xfrm>
          <a:prstGeom prst="rect">
            <a:avLst/>
          </a:prstGeom>
          <a:solidFill>
            <a:srgbClr val="009FB7"/>
          </a:solidFill>
          <a:ln/>
        </p:spPr>
      </p:sp>
      <p:sp>
        <p:nvSpPr>
          <p:cNvPr id="18" name="Shape 16"/>
          <p:cNvSpPr/>
          <p:nvPr/>
        </p:nvSpPr>
        <p:spPr>
          <a:xfrm>
            <a:off x="3048000" y="5088636"/>
            <a:ext cx="1524000" cy="54864"/>
          </a:xfrm>
          <a:prstGeom prst="rect">
            <a:avLst/>
          </a:prstGeom>
          <a:solidFill>
            <a:srgbClr val="534AB7"/>
          </a:solidFill>
          <a:ln/>
        </p:spPr>
      </p:sp>
      <p:sp>
        <p:nvSpPr>
          <p:cNvPr id="19" name="Shape 17"/>
          <p:cNvSpPr/>
          <p:nvPr/>
        </p:nvSpPr>
        <p:spPr>
          <a:xfrm>
            <a:off x="4572000" y="5088636"/>
            <a:ext cx="1524000" cy="54864"/>
          </a:xfrm>
          <a:prstGeom prst="rect">
            <a:avLst/>
          </a:prstGeom>
          <a:solidFill>
            <a:srgbClr val="FF9C33"/>
          </a:solidFill>
          <a:ln/>
        </p:spPr>
      </p:sp>
      <p:sp>
        <p:nvSpPr>
          <p:cNvPr id="20" name="Shape 18"/>
          <p:cNvSpPr/>
          <p:nvPr/>
        </p:nvSpPr>
        <p:spPr>
          <a:xfrm>
            <a:off x="6096000" y="5088636"/>
            <a:ext cx="1524000" cy="54864"/>
          </a:xfrm>
          <a:prstGeom prst="rect">
            <a:avLst/>
          </a:prstGeom>
          <a:solidFill>
            <a:srgbClr val="E0655A"/>
          </a:solidFill>
          <a:ln/>
        </p:spPr>
      </p:sp>
      <p:sp>
        <p:nvSpPr>
          <p:cNvPr id="21" name="Shape 19"/>
          <p:cNvSpPr/>
          <p:nvPr/>
        </p:nvSpPr>
        <p:spPr>
          <a:xfrm>
            <a:off x="7620000" y="5088636"/>
            <a:ext cx="1524000" cy="54864"/>
          </a:xfrm>
          <a:prstGeom prst="rect">
            <a:avLst/>
          </a:prstGeom>
          <a:solidFill>
            <a:srgbClr val="0F6E56"/>
          </a:solidFill>
          <a:ln/>
        </p:spPr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7F6F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365760"/>
            <a:ext cx="2171700" cy="274320"/>
          </a:xfrm>
          <a:prstGeom prst="roundRect">
            <a:avLst>
              <a:gd name="adj" fmla="val 40000"/>
            </a:avLst>
          </a:prstGeom>
          <a:solidFill>
            <a:srgbClr val="F4F5F6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365760"/>
            <a:ext cx="21717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spc="200" kern="0" dirty="0">
                <a:solidFill>
                  <a:srgbClr val="3A3E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INTERNAL CURRICULUM LAYER</a:t>
            </a:r>
            <a:endParaRPr lang="en-US" sz="900" dirty="0"/>
          </a:p>
        </p:txBody>
      </p:sp>
      <p:sp>
        <p:nvSpPr>
          <p:cNvPr id="4" name="Text 2"/>
          <p:cNvSpPr/>
          <p:nvPr/>
        </p:nvSpPr>
        <p:spPr>
          <a:xfrm>
            <a:off x="548640" y="77724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1A1A1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5 E's are still here — just internal.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548640" y="132588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B71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E1 + E5 stay as through-lines (operationalized as the 18 skills and Cluster 6). E2/E3/E4 set year posture / depth dial.</a:t>
            </a:r>
            <a:endParaRPr lang="en-US" sz="1100" dirty="0"/>
          </a:p>
        </p:txBody>
      </p:sp>
      <p:sp>
        <p:nvSpPr>
          <p:cNvPr id="6" name="Shape 4"/>
          <p:cNvSpPr/>
          <p:nvPr/>
        </p:nvSpPr>
        <p:spPr>
          <a:xfrm>
            <a:off x="548640" y="1874520"/>
            <a:ext cx="1600200" cy="2377440"/>
          </a:xfrm>
          <a:prstGeom prst="rect">
            <a:avLst/>
          </a:prstGeom>
          <a:solidFill>
            <a:srgbClr val="FDE8ED"/>
          </a:solidFill>
          <a:ln/>
        </p:spPr>
      </p:sp>
      <p:sp>
        <p:nvSpPr>
          <p:cNvPr id="7" name="Shape 5"/>
          <p:cNvSpPr/>
          <p:nvPr/>
        </p:nvSpPr>
        <p:spPr>
          <a:xfrm>
            <a:off x="548640" y="1874520"/>
            <a:ext cx="1600200" cy="45720"/>
          </a:xfrm>
          <a:prstGeom prst="rect">
            <a:avLst/>
          </a:prstGeom>
          <a:solidFill>
            <a:srgbClr val="ED1849"/>
          </a:solidFill>
          <a:ln/>
        </p:spPr>
      </p:sp>
      <p:sp>
        <p:nvSpPr>
          <p:cNvPr id="8" name="Text 6"/>
          <p:cNvSpPr/>
          <p:nvPr/>
        </p:nvSpPr>
        <p:spPr>
          <a:xfrm>
            <a:off x="685800" y="2011680"/>
            <a:ext cx="13258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ED1849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E1</a:t>
            </a:r>
            <a:endParaRPr lang="en-US" sz="2600" dirty="0"/>
          </a:p>
        </p:txBody>
      </p:sp>
      <p:sp>
        <p:nvSpPr>
          <p:cNvPr id="9" name="Text 7"/>
          <p:cNvSpPr/>
          <p:nvPr/>
        </p:nvSpPr>
        <p:spPr>
          <a:xfrm>
            <a:off x="685800" y="2606040"/>
            <a:ext cx="13258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100" kern="0" dirty="0">
                <a:solidFill>
                  <a:srgbClr val="9205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EMPLOYABILITY</a:t>
            </a:r>
            <a:endParaRPr lang="en-US" sz="1000" dirty="0"/>
          </a:p>
        </p:txBody>
      </p:sp>
      <p:sp>
        <p:nvSpPr>
          <p:cNvPr id="10" name="Text 8"/>
          <p:cNvSpPr/>
          <p:nvPr/>
        </p:nvSpPr>
        <p:spPr>
          <a:xfrm>
            <a:off x="685800" y="2926080"/>
            <a:ext cx="13258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9205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Operationalized as the 18 Skills. Every cluster, every session.</a:t>
            </a:r>
            <a:endParaRPr lang="en-US" sz="900" dirty="0"/>
          </a:p>
        </p:txBody>
      </p:sp>
      <p:sp>
        <p:nvSpPr>
          <p:cNvPr id="11" name="Shape 9"/>
          <p:cNvSpPr/>
          <p:nvPr/>
        </p:nvSpPr>
        <p:spPr>
          <a:xfrm>
            <a:off x="731520" y="3931920"/>
            <a:ext cx="1234440" cy="228600"/>
          </a:xfrm>
          <a:prstGeom prst="roundRect">
            <a:avLst>
              <a:gd name="adj" fmla="val 40000"/>
            </a:avLst>
          </a:prstGeom>
          <a:solidFill>
            <a:srgbClr val="FFFFFF"/>
          </a:solidFill>
          <a:ln w="6350">
            <a:solidFill>
              <a:srgbClr val="ED1849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731520" y="3931920"/>
            <a:ext cx="12344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00" b="1" spc="100" kern="0" dirty="0">
                <a:solidFill>
                  <a:srgbClr val="9205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THROUGH-LINE</a:t>
            </a:r>
            <a:endParaRPr lang="en-US" sz="700" dirty="0"/>
          </a:p>
        </p:txBody>
      </p:sp>
      <p:sp>
        <p:nvSpPr>
          <p:cNvPr id="13" name="Shape 11"/>
          <p:cNvSpPr/>
          <p:nvPr/>
        </p:nvSpPr>
        <p:spPr>
          <a:xfrm>
            <a:off x="2240280" y="1874520"/>
            <a:ext cx="1600200" cy="2377440"/>
          </a:xfrm>
          <a:prstGeom prst="rect">
            <a:avLst/>
          </a:prstGeom>
          <a:solidFill>
            <a:srgbClr val="E0F4F7"/>
          </a:solidFill>
          <a:ln/>
        </p:spPr>
      </p:sp>
      <p:sp>
        <p:nvSpPr>
          <p:cNvPr id="14" name="Shape 12"/>
          <p:cNvSpPr/>
          <p:nvPr/>
        </p:nvSpPr>
        <p:spPr>
          <a:xfrm>
            <a:off x="2240280" y="1874520"/>
            <a:ext cx="1600200" cy="45720"/>
          </a:xfrm>
          <a:prstGeom prst="rect">
            <a:avLst/>
          </a:prstGeom>
          <a:solidFill>
            <a:srgbClr val="009FB7"/>
          </a:solidFill>
          <a:ln/>
        </p:spPr>
      </p:sp>
      <p:sp>
        <p:nvSpPr>
          <p:cNvPr id="15" name="Text 13"/>
          <p:cNvSpPr/>
          <p:nvPr/>
        </p:nvSpPr>
        <p:spPr>
          <a:xfrm>
            <a:off x="2377440" y="2011680"/>
            <a:ext cx="13258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009FB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E2</a:t>
            </a:r>
            <a:endParaRPr lang="en-US" sz="2600" dirty="0"/>
          </a:p>
        </p:txBody>
      </p:sp>
      <p:sp>
        <p:nvSpPr>
          <p:cNvPr id="16" name="Text 14"/>
          <p:cNvSpPr/>
          <p:nvPr/>
        </p:nvSpPr>
        <p:spPr>
          <a:xfrm>
            <a:off x="2377440" y="2606040"/>
            <a:ext cx="13258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100" kern="0" dirty="0">
                <a:solidFill>
                  <a:srgbClr val="006F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EXPOSURE</a:t>
            </a:r>
            <a:endParaRPr lang="en-US" sz="1000" dirty="0"/>
          </a:p>
        </p:txBody>
      </p:sp>
      <p:sp>
        <p:nvSpPr>
          <p:cNvPr id="17" name="Text 15"/>
          <p:cNvSpPr/>
          <p:nvPr/>
        </p:nvSpPr>
        <p:spPr>
          <a:xfrm>
            <a:off x="2377440" y="2926080"/>
            <a:ext cx="13258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006F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Y1 depth setting "Aware". Sector breadth in every cluster.</a:t>
            </a:r>
            <a:endParaRPr lang="en-US" sz="900" dirty="0"/>
          </a:p>
        </p:txBody>
      </p:sp>
      <p:sp>
        <p:nvSpPr>
          <p:cNvPr id="18" name="Shape 16"/>
          <p:cNvSpPr/>
          <p:nvPr/>
        </p:nvSpPr>
        <p:spPr>
          <a:xfrm>
            <a:off x="2423160" y="3931920"/>
            <a:ext cx="1234440" cy="228600"/>
          </a:xfrm>
          <a:prstGeom prst="roundRect">
            <a:avLst>
              <a:gd name="adj" fmla="val 40000"/>
            </a:avLst>
          </a:prstGeom>
          <a:solidFill>
            <a:srgbClr val="FFFFFF"/>
          </a:solidFill>
          <a:ln w="6350">
            <a:solidFill>
              <a:srgbClr val="009FB7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2423160" y="3931920"/>
            <a:ext cx="12344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00" b="1" spc="100" kern="0" dirty="0">
                <a:solidFill>
                  <a:srgbClr val="006F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Y1 POSTURE</a:t>
            </a:r>
            <a:endParaRPr lang="en-US" sz="700" dirty="0"/>
          </a:p>
        </p:txBody>
      </p:sp>
      <p:sp>
        <p:nvSpPr>
          <p:cNvPr id="20" name="Shape 18"/>
          <p:cNvSpPr/>
          <p:nvPr/>
        </p:nvSpPr>
        <p:spPr>
          <a:xfrm>
            <a:off x="3931920" y="1874520"/>
            <a:ext cx="1600200" cy="2377440"/>
          </a:xfrm>
          <a:prstGeom prst="rect">
            <a:avLst/>
          </a:prstGeom>
          <a:solidFill>
            <a:srgbClr val="EEEDFE"/>
          </a:solidFill>
          <a:ln/>
        </p:spPr>
      </p:sp>
      <p:sp>
        <p:nvSpPr>
          <p:cNvPr id="21" name="Shape 19"/>
          <p:cNvSpPr/>
          <p:nvPr/>
        </p:nvSpPr>
        <p:spPr>
          <a:xfrm>
            <a:off x="3931920" y="1874520"/>
            <a:ext cx="1600200" cy="45720"/>
          </a:xfrm>
          <a:prstGeom prst="rect">
            <a:avLst/>
          </a:prstGeom>
          <a:solidFill>
            <a:srgbClr val="534AB7"/>
          </a:solidFill>
          <a:ln/>
        </p:spPr>
      </p:sp>
      <p:sp>
        <p:nvSpPr>
          <p:cNvPr id="22" name="Text 20"/>
          <p:cNvSpPr/>
          <p:nvPr/>
        </p:nvSpPr>
        <p:spPr>
          <a:xfrm>
            <a:off x="4069080" y="2011680"/>
            <a:ext cx="13258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534AB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E3</a:t>
            </a:r>
            <a:endParaRPr lang="en-US" sz="2600" dirty="0"/>
          </a:p>
        </p:txBody>
      </p:sp>
      <p:sp>
        <p:nvSpPr>
          <p:cNvPr id="23" name="Text 21"/>
          <p:cNvSpPr/>
          <p:nvPr/>
        </p:nvSpPr>
        <p:spPr>
          <a:xfrm>
            <a:off x="4069080" y="2606040"/>
            <a:ext cx="13258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100" kern="0" dirty="0">
                <a:solidFill>
                  <a:srgbClr val="3C348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EXPLORATION</a:t>
            </a:r>
            <a:endParaRPr lang="en-US" sz="1000" dirty="0"/>
          </a:p>
        </p:txBody>
      </p:sp>
      <p:sp>
        <p:nvSpPr>
          <p:cNvPr id="24" name="Text 22"/>
          <p:cNvSpPr/>
          <p:nvPr/>
        </p:nvSpPr>
        <p:spPr>
          <a:xfrm>
            <a:off x="4069080" y="2926080"/>
            <a:ext cx="13258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3C348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Y2 depth setting "Practicing". Narrowing through deeper deliverables.</a:t>
            </a:r>
            <a:endParaRPr lang="en-US" sz="900" dirty="0"/>
          </a:p>
        </p:txBody>
      </p:sp>
      <p:sp>
        <p:nvSpPr>
          <p:cNvPr id="25" name="Shape 23"/>
          <p:cNvSpPr/>
          <p:nvPr/>
        </p:nvSpPr>
        <p:spPr>
          <a:xfrm>
            <a:off x="4114800" y="3931920"/>
            <a:ext cx="1234440" cy="228600"/>
          </a:xfrm>
          <a:prstGeom prst="roundRect">
            <a:avLst>
              <a:gd name="adj" fmla="val 40000"/>
            </a:avLst>
          </a:prstGeom>
          <a:solidFill>
            <a:srgbClr val="FFFFFF"/>
          </a:solidFill>
          <a:ln w="6350">
            <a:solidFill>
              <a:srgbClr val="534AB7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4114800" y="3931920"/>
            <a:ext cx="12344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00" b="1" spc="100" kern="0" dirty="0">
                <a:solidFill>
                  <a:srgbClr val="3C348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Y2 POSTURE</a:t>
            </a:r>
            <a:endParaRPr lang="en-US" sz="700" dirty="0"/>
          </a:p>
        </p:txBody>
      </p:sp>
      <p:sp>
        <p:nvSpPr>
          <p:cNvPr id="27" name="Shape 25"/>
          <p:cNvSpPr/>
          <p:nvPr/>
        </p:nvSpPr>
        <p:spPr>
          <a:xfrm>
            <a:off x="5623560" y="1874520"/>
            <a:ext cx="1600200" cy="2377440"/>
          </a:xfrm>
          <a:prstGeom prst="rect">
            <a:avLst/>
          </a:prstGeom>
          <a:solidFill>
            <a:srgbClr val="FAEEDA"/>
          </a:solidFill>
          <a:ln/>
        </p:spPr>
      </p:sp>
      <p:sp>
        <p:nvSpPr>
          <p:cNvPr id="28" name="Shape 26"/>
          <p:cNvSpPr/>
          <p:nvPr/>
        </p:nvSpPr>
        <p:spPr>
          <a:xfrm>
            <a:off x="5623560" y="1874520"/>
            <a:ext cx="1600200" cy="45720"/>
          </a:xfrm>
          <a:prstGeom prst="rect">
            <a:avLst/>
          </a:prstGeom>
          <a:solidFill>
            <a:srgbClr val="BA7517"/>
          </a:solidFill>
          <a:ln/>
        </p:spPr>
      </p:sp>
      <p:sp>
        <p:nvSpPr>
          <p:cNvPr id="29" name="Text 27"/>
          <p:cNvSpPr/>
          <p:nvPr/>
        </p:nvSpPr>
        <p:spPr>
          <a:xfrm>
            <a:off x="5760720" y="2011680"/>
            <a:ext cx="13258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BA751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E4</a:t>
            </a:r>
            <a:endParaRPr lang="en-US" sz="2600" dirty="0"/>
          </a:p>
        </p:txBody>
      </p:sp>
      <p:sp>
        <p:nvSpPr>
          <p:cNvPr id="30" name="Text 28"/>
          <p:cNvSpPr/>
          <p:nvPr/>
        </p:nvSpPr>
        <p:spPr>
          <a:xfrm>
            <a:off x="5760720" y="2606040"/>
            <a:ext cx="13258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100" kern="0" dirty="0">
                <a:solidFill>
                  <a:srgbClr val="854F0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EXPERIENCE</a:t>
            </a:r>
            <a:endParaRPr lang="en-US" sz="1000" dirty="0"/>
          </a:p>
        </p:txBody>
      </p:sp>
      <p:sp>
        <p:nvSpPr>
          <p:cNvPr id="31" name="Text 29"/>
          <p:cNvSpPr/>
          <p:nvPr/>
        </p:nvSpPr>
        <p:spPr>
          <a:xfrm>
            <a:off x="5760720" y="2926080"/>
            <a:ext cx="13258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854F0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Y3 "Applying" / Y4 "Leading". Capstone in Y3; real-world Y4.</a:t>
            </a:r>
            <a:endParaRPr lang="en-US" sz="900" dirty="0"/>
          </a:p>
        </p:txBody>
      </p:sp>
      <p:sp>
        <p:nvSpPr>
          <p:cNvPr id="32" name="Shape 30"/>
          <p:cNvSpPr/>
          <p:nvPr/>
        </p:nvSpPr>
        <p:spPr>
          <a:xfrm>
            <a:off x="5806440" y="3931920"/>
            <a:ext cx="1234440" cy="228600"/>
          </a:xfrm>
          <a:prstGeom prst="roundRect">
            <a:avLst>
              <a:gd name="adj" fmla="val 40000"/>
            </a:avLst>
          </a:prstGeom>
          <a:solidFill>
            <a:srgbClr val="FFFFFF"/>
          </a:solidFill>
          <a:ln w="6350">
            <a:solidFill>
              <a:srgbClr val="BA7517"/>
            </a:solidFill>
            <a:prstDash val="solid"/>
          </a:ln>
        </p:spPr>
      </p:sp>
      <p:sp>
        <p:nvSpPr>
          <p:cNvPr id="33" name="Text 31"/>
          <p:cNvSpPr/>
          <p:nvPr/>
        </p:nvSpPr>
        <p:spPr>
          <a:xfrm>
            <a:off x="5806440" y="3931920"/>
            <a:ext cx="12344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00" b="1" spc="100" kern="0" dirty="0">
                <a:solidFill>
                  <a:srgbClr val="854F0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Y3-Y4 POSTURE</a:t>
            </a:r>
            <a:endParaRPr lang="en-US" sz="700" dirty="0"/>
          </a:p>
        </p:txBody>
      </p:sp>
      <p:sp>
        <p:nvSpPr>
          <p:cNvPr id="34" name="Shape 32"/>
          <p:cNvSpPr/>
          <p:nvPr/>
        </p:nvSpPr>
        <p:spPr>
          <a:xfrm>
            <a:off x="7315200" y="1874520"/>
            <a:ext cx="1600200" cy="2377440"/>
          </a:xfrm>
          <a:prstGeom prst="rect">
            <a:avLst/>
          </a:prstGeom>
          <a:solidFill>
            <a:srgbClr val="FAECE7"/>
          </a:solidFill>
          <a:ln/>
        </p:spPr>
      </p:sp>
      <p:sp>
        <p:nvSpPr>
          <p:cNvPr id="35" name="Shape 33"/>
          <p:cNvSpPr/>
          <p:nvPr/>
        </p:nvSpPr>
        <p:spPr>
          <a:xfrm>
            <a:off x="7315200" y="1874520"/>
            <a:ext cx="1600200" cy="45720"/>
          </a:xfrm>
          <a:prstGeom prst="rect">
            <a:avLst/>
          </a:prstGeom>
          <a:solidFill>
            <a:srgbClr val="E0655A"/>
          </a:solidFill>
          <a:ln/>
        </p:spPr>
      </p:sp>
      <p:sp>
        <p:nvSpPr>
          <p:cNvPr id="36" name="Text 34"/>
          <p:cNvSpPr/>
          <p:nvPr/>
        </p:nvSpPr>
        <p:spPr>
          <a:xfrm>
            <a:off x="7452360" y="2011680"/>
            <a:ext cx="13258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E0655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E5</a:t>
            </a:r>
            <a:endParaRPr lang="en-US" sz="2600" dirty="0"/>
          </a:p>
        </p:txBody>
      </p:sp>
      <p:sp>
        <p:nvSpPr>
          <p:cNvPr id="37" name="Text 35"/>
          <p:cNvSpPr/>
          <p:nvPr/>
        </p:nvSpPr>
        <p:spPr>
          <a:xfrm>
            <a:off x="7452360" y="2606040"/>
            <a:ext cx="13258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100" kern="0" dirty="0">
                <a:solidFill>
                  <a:srgbClr val="993C1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EVOLUTION</a:t>
            </a:r>
            <a:endParaRPr lang="en-US" sz="1000" dirty="0"/>
          </a:p>
        </p:txBody>
      </p:sp>
      <p:sp>
        <p:nvSpPr>
          <p:cNvPr id="38" name="Text 36"/>
          <p:cNvSpPr/>
          <p:nvPr/>
        </p:nvSpPr>
        <p:spPr>
          <a:xfrm>
            <a:off x="7452360" y="2926080"/>
            <a:ext cx="13258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993C1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Distributed across C1, C5, C6. Future-ready layer woven into the spine.</a:t>
            </a:r>
            <a:endParaRPr lang="en-US" sz="900" dirty="0"/>
          </a:p>
        </p:txBody>
      </p:sp>
      <p:sp>
        <p:nvSpPr>
          <p:cNvPr id="39" name="Shape 37"/>
          <p:cNvSpPr/>
          <p:nvPr/>
        </p:nvSpPr>
        <p:spPr>
          <a:xfrm>
            <a:off x="7498080" y="3931920"/>
            <a:ext cx="1234440" cy="228600"/>
          </a:xfrm>
          <a:prstGeom prst="roundRect">
            <a:avLst>
              <a:gd name="adj" fmla="val 40000"/>
            </a:avLst>
          </a:prstGeom>
          <a:solidFill>
            <a:srgbClr val="FFFFFF"/>
          </a:solidFill>
          <a:ln w="6350">
            <a:solidFill>
              <a:srgbClr val="E0655A"/>
            </a:solidFill>
            <a:prstDash val="solid"/>
          </a:ln>
        </p:spPr>
      </p:sp>
      <p:sp>
        <p:nvSpPr>
          <p:cNvPr id="40" name="Text 38"/>
          <p:cNvSpPr/>
          <p:nvPr/>
        </p:nvSpPr>
        <p:spPr>
          <a:xfrm>
            <a:off x="7498080" y="3931920"/>
            <a:ext cx="12344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00" b="1" spc="100" kern="0" dirty="0">
                <a:solidFill>
                  <a:srgbClr val="993C1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THROUGH-LINE</a:t>
            </a:r>
            <a:endParaRPr lang="en-US" sz="700" dirty="0"/>
          </a:p>
        </p:txBody>
      </p:sp>
      <p:sp>
        <p:nvSpPr>
          <p:cNvPr id="41" name="Text 39"/>
          <p:cNvSpPr/>
          <p:nvPr/>
        </p:nvSpPr>
        <p:spPr>
          <a:xfrm>
            <a:off x="548640" y="443484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6B71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5 E's continue to inform curriculum design and language internally. The skill spine is what's public.</a:t>
            </a:r>
            <a:endParaRPr lang="en-US" sz="1100" dirty="0"/>
          </a:p>
        </p:txBody>
      </p:sp>
      <p:sp>
        <p:nvSpPr>
          <p:cNvPr id="42" name="Shape 40"/>
          <p:cNvSpPr/>
          <p:nvPr/>
        </p:nvSpPr>
        <p:spPr>
          <a:xfrm>
            <a:off x="0" y="5088636"/>
            <a:ext cx="1524000" cy="54864"/>
          </a:xfrm>
          <a:prstGeom prst="rect">
            <a:avLst/>
          </a:prstGeom>
          <a:solidFill>
            <a:srgbClr val="ED1849"/>
          </a:solidFill>
          <a:ln/>
        </p:spPr>
      </p:sp>
      <p:sp>
        <p:nvSpPr>
          <p:cNvPr id="43" name="Shape 41"/>
          <p:cNvSpPr/>
          <p:nvPr/>
        </p:nvSpPr>
        <p:spPr>
          <a:xfrm>
            <a:off x="1524000" y="5088636"/>
            <a:ext cx="1524000" cy="54864"/>
          </a:xfrm>
          <a:prstGeom prst="rect">
            <a:avLst/>
          </a:prstGeom>
          <a:solidFill>
            <a:srgbClr val="009FB7"/>
          </a:solidFill>
          <a:ln/>
        </p:spPr>
      </p:sp>
      <p:sp>
        <p:nvSpPr>
          <p:cNvPr id="44" name="Shape 42"/>
          <p:cNvSpPr/>
          <p:nvPr/>
        </p:nvSpPr>
        <p:spPr>
          <a:xfrm>
            <a:off x="3048000" y="5088636"/>
            <a:ext cx="1524000" cy="54864"/>
          </a:xfrm>
          <a:prstGeom prst="rect">
            <a:avLst/>
          </a:prstGeom>
          <a:solidFill>
            <a:srgbClr val="534AB7"/>
          </a:solidFill>
          <a:ln/>
        </p:spPr>
      </p:sp>
      <p:sp>
        <p:nvSpPr>
          <p:cNvPr id="45" name="Shape 43"/>
          <p:cNvSpPr/>
          <p:nvPr/>
        </p:nvSpPr>
        <p:spPr>
          <a:xfrm>
            <a:off x="4572000" y="5088636"/>
            <a:ext cx="1524000" cy="54864"/>
          </a:xfrm>
          <a:prstGeom prst="rect">
            <a:avLst/>
          </a:prstGeom>
          <a:solidFill>
            <a:srgbClr val="FF9C33"/>
          </a:solidFill>
          <a:ln/>
        </p:spPr>
      </p:sp>
      <p:sp>
        <p:nvSpPr>
          <p:cNvPr id="46" name="Shape 44"/>
          <p:cNvSpPr/>
          <p:nvPr/>
        </p:nvSpPr>
        <p:spPr>
          <a:xfrm>
            <a:off x="6096000" y="5088636"/>
            <a:ext cx="1524000" cy="54864"/>
          </a:xfrm>
          <a:prstGeom prst="rect">
            <a:avLst/>
          </a:prstGeom>
          <a:solidFill>
            <a:srgbClr val="E0655A"/>
          </a:solidFill>
          <a:ln/>
        </p:spPr>
      </p:sp>
      <p:sp>
        <p:nvSpPr>
          <p:cNvPr id="47" name="Shape 45"/>
          <p:cNvSpPr/>
          <p:nvPr/>
        </p:nvSpPr>
        <p:spPr>
          <a:xfrm>
            <a:off x="7620000" y="5088636"/>
            <a:ext cx="1524000" cy="54864"/>
          </a:xfrm>
          <a:prstGeom prst="rect">
            <a:avLst/>
          </a:prstGeom>
          <a:solidFill>
            <a:srgbClr val="0F6E56"/>
          </a:solidFill>
          <a:ln/>
        </p:spPr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365760"/>
            <a:ext cx="1280160" cy="274320"/>
          </a:xfrm>
          <a:prstGeom prst="roundRect">
            <a:avLst>
              <a:gd name="adj" fmla="val 40000"/>
            </a:avLst>
          </a:prstGeom>
          <a:solidFill>
            <a:srgbClr val="E1F5EE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365760"/>
            <a:ext cx="12801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spc="200" kern="0" dirty="0">
                <a:solidFill>
                  <a:srgbClr val="0A57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EVIDENCE</a:t>
            </a:r>
            <a:endParaRPr lang="en-US" sz="900" dirty="0"/>
          </a:p>
        </p:txBody>
      </p:sp>
      <p:sp>
        <p:nvSpPr>
          <p:cNvPr id="4" name="Text 2"/>
          <p:cNvSpPr/>
          <p:nvPr/>
        </p:nvSpPr>
        <p:spPr>
          <a:xfrm>
            <a:off x="548640" y="77724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A1A1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Portfolio compounds. 24 skill-touches across 4 years.</a:t>
            </a:r>
            <a:endParaRPr lang="en-US" sz="2400" dirty="0"/>
          </a:p>
        </p:txBody>
      </p:sp>
      <p:sp>
        <p:nvSpPr>
          <p:cNvPr id="5" name="Text 3"/>
          <p:cNvSpPr/>
          <p:nvPr/>
        </p:nvSpPr>
        <p:spPr>
          <a:xfrm>
            <a:off x="548640" y="132588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B71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Every deliverable maps to a specific skill at a specific depth. By Y4, she has 72 cells of skill evidence — searchable, defensible, portable.</a:t>
            </a:r>
            <a:endParaRPr lang="en-US" sz="1100" dirty="0"/>
          </a:p>
        </p:txBody>
      </p:sp>
      <p:sp>
        <p:nvSpPr>
          <p:cNvPr id="6" name="Shape 4"/>
          <p:cNvSpPr/>
          <p:nvPr/>
        </p:nvSpPr>
        <p:spPr>
          <a:xfrm>
            <a:off x="548640" y="1874520"/>
            <a:ext cx="1463040" cy="365760"/>
          </a:xfrm>
          <a:prstGeom prst="rect">
            <a:avLst/>
          </a:prstGeom>
          <a:solidFill>
            <a:srgbClr val="1A1A1A"/>
          </a:solidFill>
          <a:ln/>
        </p:spPr>
      </p:sp>
      <p:sp>
        <p:nvSpPr>
          <p:cNvPr id="7" name="Text 5"/>
          <p:cNvSpPr/>
          <p:nvPr/>
        </p:nvSpPr>
        <p:spPr>
          <a:xfrm>
            <a:off x="640080" y="1874520"/>
            <a:ext cx="12801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150" kern="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COMPONENT</a:t>
            </a:r>
            <a:endParaRPr lang="en-US" sz="900" dirty="0"/>
          </a:p>
        </p:txBody>
      </p:sp>
      <p:sp>
        <p:nvSpPr>
          <p:cNvPr id="8" name="Shape 6"/>
          <p:cNvSpPr/>
          <p:nvPr/>
        </p:nvSpPr>
        <p:spPr>
          <a:xfrm>
            <a:off x="2011680" y="1874520"/>
            <a:ext cx="1691640" cy="365760"/>
          </a:xfrm>
          <a:prstGeom prst="rect">
            <a:avLst/>
          </a:prstGeom>
          <a:solidFill>
            <a:srgbClr val="1A1A1A"/>
          </a:solidFill>
          <a:ln/>
        </p:spPr>
      </p:sp>
      <p:sp>
        <p:nvSpPr>
          <p:cNvPr id="9" name="Text 7"/>
          <p:cNvSpPr/>
          <p:nvPr/>
        </p:nvSpPr>
        <p:spPr>
          <a:xfrm>
            <a:off x="2103120" y="1874520"/>
            <a:ext cx="1508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150" kern="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Y1 AWARE</a:t>
            </a:r>
            <a:endParaRPr lang="en-US" sz="900" dirty="0"/>
          </a:p>
        </p:txBody>
      </p:sp>
      <p:sp>
        <p:nvSpPr>
          <p:cNvPr id="10" name="Shape 8"/>
          <p:cNvSpPr/>
          <p:nvPr/>
        </p:nvSpPr>
        <p:spPr>
          <a:xfrm>
            <a:off x="3703320" y="1874520"/>
            <a:ext cx="1691640" cy="365760"/>
          </a:xfrm>
          <a:prstGeom prst="rect">
            <a:avLst/>
          </a:prstGeom>
          <a:solidFill>
            <a:srgbClr val="1A1A1A"/>
          </a:solidFill>
          <a:ln/>
        </p:spPr>
      </p:sp>
      <p:sp>
        <p:nvSpPr>
          <p:cNvPr id="11" name="Text 9"/>
          <p:cNvSpPr/>
          <p:nvPr/>
        </p:nvSpPr>
        <p:spPr>
          <a:xfrm>
            <a:off x="3794760" y="1874520"/>
            <a:ext cx="1508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150" kern="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Y2 PRACTICING</a:t>
            </a:r>
            <a:endParaRPr lang="en-US" sz="900" dirty="0"/>
          </a:p>
        </p:txBody>
      </p:sp>
      <p:sp>
        <p:nvSpPr>
          <p:cNvPr id="12" name="Shape 10"/>
          <p:cNvSpPr/>
          <p:nvPr/>
        </p:nvSpPr>
        <p:spPr>
          <a:xfrm>
            <a:off x="5394960" y="1874520"/>
            <a:ext cx="1691640" cy="365760"/>
          </a:xfrm>
          <a:prstGeom prst="rect">
            <a:avLst/>
          </a:prstGeom>
          <a:solidFill>
            <a:srgbClr val="1A1A1A"/>
          </a:solidFill>
          <a:ln/>
        </p:spPr>
      </p:sp>
      <p:sp>
        <p:nvSpPr>
          <p:cNvPr id="13" name="Text 11"/>
          <p:cNvSpPr/>
          <p:nvPr/>
        </p:nvSpPr>
        <p:spPr>
          <a:xfrm>
            <a:off x="5486400" y="1874520"/>
            <a:ext cx="1508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150" kern="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Y3 APPLYING</a:t>
            </a:r>
            <a:endParaRPr lang="en-US" sz="900" dirty="0"/>
          </a:p>
        </p:txBody>
      </p:sp>
      <p:sp>
        <p:nvSpPr>
          <p:cNvPr id="14" name="Shape 12"/>
          <p:cNvSpPr/>
          <p:nvPr/>
        </p:nvSpPr>
        <p:spPr>
          <a:xfrm>
            <a:off x="7086600" y="1874520"/>
            <a:ext cx="1691640" cy="365760"/>
          </a:xfrm>
          <a:prstGeom prst="rect">
            <a:avLst/>
          </a:prstGeom>
          <a:solidFill>
            <a:srgbClr val="1A1A1A"/>
          </a:solidFill>
          <a:ln/>
        </p:spPr>
      </p:sp>
      <p:sp>
        <p:nvSpPr>
          <p:cNvPr id="15" name="Text 13"/>
          <p:cNvSpPr/>
          <p:nvPr/>
        </p:nvSpPr>
        <p:spPr>
          <a:xfrm>
            <a:off x="7178040" y="1874520"/>
            <a:ext cx="1508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150" kern="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Y4 LEADING</a:t>
            </a:r>
            <a:endParaRPr lang="en-US" sz="900" dirty="0"/>
          </a:p>
        </p:txBody>
      </p:sp>
      <p:sp>
        <p:nvSpPr>
          <p:cNvPr id="16" name="Shape 14"/>
          <p:cNvSpPr/>
          <p:nvPr/>
        </p:nvSpPr>
        <p:spPr>
          <a:xfrm>
            <a:off x="548640" y="2240280"/>
            <a:ext cx="1463040" cy="411480"/>
          </a:xfrm>
          <a:prstGeom prst="rect">
            <a:avLst/>
          </a:prstGeom>
          <a:solidFill>
            <a:srgbClr val="FFFFFF"/>
          </a:solidFill>
          <a:ln w="3810">
            <a:solidFill>
              <a:srgbClr val="E5E3DE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640080" y="2240280"/>
            <a:ext cx="13258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Resume</a:t>
            </a:r>
            <a:endParaRPr lang="en-US" sz="950" dirty="0"/>
          </a:p>
        </p:txBody>
      </p:sp>
      <p:sp>
        <p:nvSpPr>
          <p:cNvPr id="18" name="Shape 16"/>
          <p:cNvSpPr/>
          <p:nvPr/>
        </p:nvSpPr>
        <p:spPr>
          <a:xfrm>
            <a:off x="2011680" y="2240280"/>
            <a:ext cx="1691640" cy="411480"/>
          </a:xfrm>
          <a:prstGeom prst="rect">
            <a:avLst/>
          </a:prstGeom>
          <a:solidFill>
            <a:srgbClr val="FFFFFF"/>
          </a:solidFill>
          <a:ln w="3810">
            <a:solidFill>
              <a:srgbClr val="E5E3DE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2103120" y="2240280"/>
            <a:ext cx="1554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6B71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Skills-based, 1 version</a:t>
            </a:r>
            <a:endParaRPr lang="en-US" sz="950" dirty="0"/>
          </a:p>
        </p:txBody>
      </p:sp>
      <p:sp>
        <p:nvSpPr>
          <p:cNvPr id="20" name="Shape 18"/>
          <p:cNvSpPr/>
          <p:nvPr/>
        </p:nvSpPr>
        <p:spPr>
          <a:xfrm>
            <a:off x="3703320" y="2240280"/>
            <a:ext cx="1691640" cy="411480"/>
          </a:xfrm>
          <a:prstGeom prst="rect">
            <a:avLst/>
          </a:prstGeom>
          <a:solidFill>
            <a:srgbClr val="FFFFFF"/>
          </a:solidFill>
          <a:ln w="3810">
            <a:solidFill>
              <a:srgbClr val="E5E3DE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3794760" y="2240280"/>
            <a:ext cx="1554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6B71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Sector-targeted, 2 versions</a:t>
            </a:r>
            <a:endParaRPr lang="en-US" sz="950" dirty="0"/>
          </a:p>
        </p:txBody>
      </p:sp>
      <p:sp>
        <p:nvSpPr>
          <p:cNvPr id="22" name="Shape 20"/>
          <p:cNvSpPr/>
          <p:nvPr/>
        </p:nvSpPr>
        <p:spPr>
          <a:xfrm>
            <a:off x="5394960" y="2240280"/>
            <a:ext cx="1691640" cy="411480"/>
          </a:xfrm>
          <a:prstGeom prst="rect">
            <a:avLst/>
          </a:prstGeom>
          <a:solidFill>
            <a:srgbClr val="FFFFFF"/>
          </a:solidFill>
          <a:ln w="3810">
            <a:solidFill>
              <a:srgbClr val="E5E3DE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5486400" y="2240280"/>
            <a:ext cx="1554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6B71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Industry-specific, 3+</a:t>
            </a:r>
            <a:endParaRPr lang="en-US" sz="950" dirty="0"/>
          </a:p>
        </p:txBody>
      </p:sp>
      <p:sp>
        <p:nvSpPr>
          <p:cNvPr id="24" name="Shape 22"/>
          <p:cNvSpPr/>
          <p:nvPr/>
        </p:nvSpPr>
        <p:spPr>
          <a:xfrm>
            <a:off x="7086600" y="2240280"/>
            <a:ext cx="1691640" cy="411480"/>
          </a:xfrm>
          <a:prstGeom prst="rect">
            <a:avLst/>
          </a:prstGeom>
          <a:solidFill>
            <a:srgbClr val="FFFFFF"/>
          </a:solidFill>
          <a:ln w="3810">
            <a:solidFill>
              <a:srgbClr val="E5E3DE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7178040" y="2240280"/>
            <a:ext cx="1554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6B71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Job-ready, tailored per role</a:t>
            </a:r>
            <a:endParaRPr lang="en-US" sz="950" dirty="0"/>
          </a:p>
        </p:txBody>
      </p:sp>
      <p:sp>
        <p:nvSpPr>
          <p:cNvPr id="26" name="Shape 24"/>
          <p:cNvSpPr/>
          <p:nvPr/>
        </p:nvSpPr>
        <p:spPr>
          <a:xfrm>
            <a:off x="548640" y="2651760"/>
            <a:ext cx="1463040" cy="411480"/>
          </a:xfrm>
          <a:prstGeom prst="rect">
            <a:avLst/>
          </a:prstGeom>
          <a:solidFill>
            <a:srgbClr val="F7F6F3"/>
          </a:solidFill>
          <a:ln w="3810">
            <a:solidFill>
              <a:srgbClr val="E5E3DE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640080" y="2651760"/>
            <a:ext cx="13258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Network</a:t>
            </a:r>
            <a:endParaRPr lang="en-US" sz="950" dirty="0"/>
          </a:p>
        </p:txBody>
      </p:sp>
      <p:sp>
        <p:nvSpPr>
          <p:cNvPr id="28" name="Shape 26"/>
          <p:cNvSpPr/>
          <p:nvPr/>
        </p:nvSpPr>
        <p:spPr>
          <a:xfrm>
            <a:off x="2011680" y="2651760"/>
            <a:ext cx="1691640" cy="411480"/>
          </a:xfrm>
          <a:prstGeom prst="rect">
            <a:avLst/>
          </a:prstGeom>
          <a:solidFill>
            <a:srgbClr val="F7F6F3"/>
          </a:solidFill>
          <a:ln w="3810">
            <a:solidFill>
              <a:srgbClr val="E5E3DE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2103120" y="2651760"/>
            <a:ext cx="1554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6B71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Peer + mentor + 1–2 contacts</a:t>
            </a:r>
            <a:endParaRPr lang="en-US" sz="950" dirty="0"/>
          </a:p>
        </p:txBody>
      </p:sp>
      <p:sp>
        <p:nvSpPr>
          <p:cNvPr id="30" name="Shape 28"/>
          <p:cNvSpPr/>
          <p:nvPr/>
        </p:nvSpPr>
        <p:spPr>
          <a:xfrm>
            <a:off x="3703320" y="2651760"/>
            <a:ext cx="1691640" cy="411480"/>
          </a:xfrm>
          <a:prstGeom prst="rect">
            <a:avLst/>
          </a:prstGeom>
          <a:solidFill>
            <a:srgbClr val="F7F6F3"/>
          </a:solidFill>
          <a:ln w="3810">
            <a:solidFill>
              <a:srgbClr val="E5E3DE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3794760" y="2651760"/>
            <a:ext cx="1554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6B71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5+ professional contacts</a:t>
            </a:r>
            <a:endParaRPr lang="en-US" sz="950" dirty="0"/>
          </a:p>
        </p:txBody>
      </p:sp>
      <p:sp>
        <p:nvSpPr>
          <p:cNvPr id="32" name="Shape 30"/>
          <p:cNvSpPr/>
          <p:nvPr/>
        </p:nvSpPr>
        <p:spPr>
          <a:xfrm>
            <a:off x="5394960" y="2651760"/>
            <a:ext cx="1691640" cy="411480"/>
          </a:xfrm>
          <a:prstGeom prst="rect">
            <a:avLst/>
          </a:prstGeom>
          <a:solidFill>
            <a:srgbClr val="F7F6F3"/>
          </a:solidFill>
          <a:ln w="3810">
            <a:solidFill>
              <a:srgbClr val="E5E3DE"/>
            </a:solidFill>
            <a:prstDash val="solid"/>
          </a:ln>
        </p:spPr>
      </p:sp>
      <p:sp>
        <p:nvSpPr>
          <p:cNvPr id="33" name="Text 31"/>
          <p:cNvSpPr/>
          <p:nvPr/>
        </p:nvSpPr>
        <p:spPr>
          <a:xfrm>
            <a:off x="5486400" y="2651760"/>
            <a:ext cx="1554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6B71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10+ active, employer partners</a:t>
            </a:r>
            <a:endParaRPr lang="en-US" sz="950" dirty="0"/>
          </a:p>
        </p:txBody>
      </p:sp>
      <p:sp>
        <p:nvSpPr>
          <p:cNvPr id="34" name="Shape 32"/>
          <p:cNvSpPr/>
          <p:nvPr/>
        </p:nvSpPr>
        <p:spPr>
          <a:xfrm>
            <a:off x="7086600" y="2651760"/>
            <a:ext cx="1691640" cy="411480"/>
          </a:xfrm>
          <a:prstGeom prst="rect">
            <a:avLst/>
          </a:prstGeom>
          <a:solidFill>
            <a:srgbClr val="F7F6F3"/>
          </a:solidFill>
          <a:ln w="3810">
            <a:solidFill>
              <a:srgbClr val="E5E3DE"/>
            </a:solidFill>
            <a:prstDash val="solid"/>
          </a:ln>
        </p:spPr>
      </p:sp>
      <p:sp>
        <p:nvSpPr>
          <p:cNvPr id="35" name="Text 33"/>
          <p:cNvSpPr/>
          <p:nvPr/>
        </p:nvSpPr>
        <p:spPr>
          <a:xfrm>
            <a:off x="7178040" y="2651760"/>
            <a:ext cx="1554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6B71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15+ portable references</a:t>
            </a:r>
            <a:endParaRPr lang="en-US" sz="950" dirty="0"/>
          </a:p>
        </p:txBody>
      </p:sp>
      <p:sp>
        <p:nvSpPr>
          <p:cNvPr id="36" name="Shape 34"/>
          <p:cNvSpPr/>
          <p:nvPr/>
        </p:nvSpPr>
        <p:spPr>
          <a:xfrm>
            <a:off x="548640" y="3063240"/>
            <a:ext cx="1463040" cy="411480"/>
          </a:xfrm>
          <a:prstGeom prst="rect">
            <a:avLst/>
          </a:prstGeom>
          <a:solidFill>
            <a:srgbClr val="FFFFFF"/>
          </a:solidFill>
          <a:ln w="3810">
            <a:solidFill>
              <a:srgbClr val="E5E3DE"/>
            </a:solidFill>
            <a:prstDash val="solid"/>
          </a:ln>
        </p:spPr>
      </p:sp>
      <p:sp>
        <p:nvSpPr>
          <p:cNvPr id="37" name="Text 35"/>
          <p:cNvSpPr/>
          <p:nvPr/>
        </p:nvSpPr>
        <p:spPr>
          <a:xfrm>
            <a:off x="640080" y="3063240"/>
            <a:ext cx="13258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Capstone</a:t>
            </a:r>
            <a:endParaRPr lang="en-US" sz="950" dirty="0"/>
          </a:p>
        </p:txBody>
      </p:sp>
      <p:sp>
        <p:nvSpPr>
          <p:cNvPr id="38" name="Shape 36"/>
          <p:cNvSpPr/>
          <p:nvPr/>
        </p:nvSpPr>
        <p:spPr>
          <a:xfrm>
            <a:off x="2011680" y="3063240"/>
            <a:ext cx="1691640" cy="411480"/>
          </a:xfrm>
          <a:prstGeom prst="rect">
            <a:avLst/>
          </a:prstGeom>
          <a:solidFill>
            <a:srgbClr val="FFFFFF"/>
          </a:solidFill>
          <a:ln w="3810">
            <a:solidFill>
              <a:srgbClr val="E5E3DE"/>
            </a:solidFill>
            <a:prstDash val="solid"/>
          </a:ln>
        </p:spPr>
      </p:sp>
      <p:sp>
        <p:nvSpPr>
          <p:cNvPr id="39" name="Text 37"/>
          <p:cNvSpPr/>
          <p:nvPr/>
        </p:nvSpPr>
        <p:spPr>
          <a:xfrm>
            <a:off x="2103120" y="3063240"/>
            <a:ext cx="1554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6B71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—</a:t>
            </a:r>
            <a:endParaRPr lang="en-US" sz="950" dirty="0"/>
          </a:p>
        </p:txBody>
      </p:sp>
      <p:sp>
        <p:nvSpPr>
          <p:cNvPr id="40" name="Shape 38"/>
          <p:cNvSpPr/>
          <p:nvPr/>
        </p:nvSpPr>
        <p:spPr>
          <a:xfrm>
            <a:off x="3703320" y="3063240"/>
            <a:ext cx="1691640" cy="411480"/>
          </a:xfrm>
          <a:prstGeom prst="rect">
            <a:avLst/>
          </a:prstGeom>
          <a:solidFill>
            <a:srgbClr val="FFFFFF"/>
          </a:solidFill>
          <a:ln w="3810">
            <a:solidFill>
              <a:srgbClr val="E5E3DE"/>
            </a:solidFill>
            <a:prstDash val="solid"/>
          </a:ln>
        </p:spPr>
      </p:sp>
      <p:sp>
        <p:nvSpPr>
          <p:cNvPr id="41" name="Text 39"/>
          <p:cNvSpPr/>
          <p:nvPr/>
        </p:nvSpPr>
        <p:spPr>
          <a:xfrm>
            <a:off x="3794760" y="3063240"/>
            <a:ext cx="1554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6B71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Sector research project</a:t>
            </a:r>
            <a:endParaRPr lang="en-US" sz="950" dirty="0"/>
          </a:p>
        </p:txBody>
      </p:sp>
      <p:sp>
        <p:nvSpPr>
          <p:cNvPr id="42" name="Shape 40"/>
          <p:cNvSpPr/>
          <p:nvPr/>
        </p:nvSpPr>
        <p:spPr>
          <a:xfrm>
            <a:off x="5394960" y="3063240"/>
            <a:ext cx="1691640" cy="411480"/>
          </a:xfrm>
          <a:prstGeom prst="rect">
            <a:avLst/>
          </a:prstGeom>
          <a:solidFill>
            <a:srgbClr val="FFFFFF"/>
          </a:solidFill>
          <a:ln w="3810">
            <a:solidFill>
              <a:srgbClr val="E5E3DE"/>
            </a:solidFill>
            <a:prstDash val="solid"/>
          </a:ln>
        </p:spPr>
      </p:sp>
      <p:sp>
        <p:nvSpPr>
          <p:cNvPr id="43" name="Text 41"/>
          <p:cNvSpPr/>
          <p:nvPr/>
        </p:nvSpPr>
        <p:spPr>
          <a:xfrm>
            <a:off x="5486400" y="3063240"/>
            <a:ext cx="1554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6B71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Industry-reviewed capstone</a:t>
            </a:r>
            <a:endParaRPr lang="en-US" sz="950" dirty="0"/>
          </a:p>
        </p:txBody>
      </p:sp>
      <p:sp>
        <p:nvSpPr>
          <p:cNvPr id="44" name="Shape 42"/>
          <p:cNvSpPr/>
          <p:nvPr/>
        </p:nvSpPr>
        <p:spPr>
          <a:xfrm>
            <a:off x="7086600" y="3063240"/>
            <a:ext cx="1691640" cy="411480"/>
          </a:xfrm>
          <a:prstGeom prst="rect">
            <a:avLst/>
          </a:prstGeom>
          <a:solidFill>
            <a:srgbClr val="FFFFFF"/>
          </a:solidFill>
          <a:ln w="3810">
            <a:solidFill>
              <a:srgbClr val="E5E3DE"/>
            </a:solidFill>
            <a:prstDash val="solid"/>
          </a:ln>
        </p:spPr>
      </p:sp>
      <p:sp>
        <p:nvSpPr>
          <p:cNvPr id="45" name="Text 43"/>
          <p:cNvSpPr/>
          <p:nvPr/>
        </p:nvSpPr>
        <p:spPr>
          <a:xfrm>
            <a:off x="7178040" y="3063240"/>
            <a:ext cx="1554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6B71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Cross-sector capstone or venture</a:t>
            </a:r>
            <a:endParaRPr lang="en-US" sz="950" dirty="0"/>
          </a:p>
        </p:txBody>
      </p:sp>
      <p:sp>
        <p:nvSpPr>
          <p:cNvPr id="46" name="Shape 44"/>
          <p:cNvSpPr/>
          <p:nvPr/>
        </p:nvSpPr>
        <p:spPr>
          <a:xfrm>
            <a:off x="548640" y="3474720"/>
            <a:ext cx="1463040" cy="411480"/>
          </a:xfrm>
          <a:prstGeom prst="rect">
            <a:avLst/>
          </a:prstGeom>
          <a:solidFill>
            <a:srgbClr val="F7F6F3"/>
          </a:solidFill>
          <a:ln w="3810">
            <a:solidFill>
              <a:srgbClr val="E5E3DE"/>
            </a:solidFill>
            <a:prstDash val="solid"/>
          </a:ln>
        </p:spPr>
      </p:sp>
      <p:sp>
        <p:nvSpPr>
          <p:cNvPr id="47" name="Text 45"/>
          <p:cNvSpPr/>
          <p:nvPr/>
        </p:nvSpPr>
        <p:spPr>
          <a:xfrm>
            <a:off x="640080" y="3474720"/>
            <a:ext cx="13258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Mock interviews</a:t>
            </a:r>
            <a:endParaRPr lang="en-US" sz="950" dirty="0"/>
          </a:p>
        </p:txBody>
      </p:sp>
      <p:sp>
        <p:nvSpPr>
          <p:cNvPr id="48" name="Shape 46"/>
          <p:cNvSpPr/>
          <p:nvPr/>
        </p:nvSpPr>
        <p:spPr>
          <a:xfrm>
            <a:off x="2011680" y="3474720"/>
            <a:ext cx="1691640" cy="411480"/>
          </a:xfrm>
          <a:prstGeom prst="rect">
            <a:avLst/>
          </a:prstGeom>
          <a:solidFill>
            <a:srgbClr val="F7F6F3"/>
          </a:solidFill>
          <a:ln w="3810">
            <a:solidFill>
              <a:srgbClr val="E5E3DE"/>
            </a:solidFill>
            <a:prstDash val="solid"/>
          </a:ln>
        </p:spPr>
      </p:sp>
      <p:sp>
        <p:nvSpPr>
          <p:cNvPr id="49" name="Text 47"/>
          <p:cNvSpPr/>
          <p:nvPr/>
        </p:nvSpPr>
        <p:spPr>
          <a:xfrm>
            <a:off x="2103120" y="3474720"/>
            <a:ext cx="1554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6B71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 round (peer)</a:t>
            </a:r>
            <a:endParaRPr lang="en-US" sz="950" dirty="0"/>
          </a:p>
        </p:txBody>
      </p:sp>
      <p:sp>
        <p:nvSpPr>
          <p:cNvPr id="50" name="Shape 48"/>
          <p:cNvSpPr/>
          <p:nvPr/>
        </p:nvSpPr>
        <p:spPr>
          <a:xfrm>
            <a:off x="3703320" y="3474720"/>
            <a:ext cx="1691640" cy="411480"/>
          </a:xfrm>
          <a:prstGeom prst="rect">
            <a:avLst/>
          </a:prstGeom>
          <a:solidFill>
            <a:srgbClr val="F7F6F3"/>
          </a:solidFill>
          <a:ln w="3810">
            <a:solidFill>
              <a:srgbClr val="E5E3DE"/>
            </a:solidFill>
            <a:prstDash val="solid"/>
          </a:ln>
        </p:spPr>
      </p:sp>
      <p:sp>
        <p:nvSpPr>
          <p:cNvPr id="51" name="Text 49"/>
          <p:cNvSpPr/>
          <p:nvPr/>
        </p:nvSpPr>
        <p:spPr>
          <a:xfrm>
            <a:off x="3794760" y="3474720"/>
            <a:ext cx="1554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6B71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 rounds (peer + mentor)</a:t>
            </a:r>
            <a:endParaRPr lang="en-US" sz="950" dirty="0"/>
          </a:p>
        </p:txBody>
      </p:sp>
      <p:sp>
        <p:nvSpPr>
          <p:cNvPr id="52" name="Shape 50"/>
          <p:cNvSpPr/>
          <p:nvPr/>
        </p:nvSpPr>
        <p:spPr>
          <a:xfrm>
            <a:off x="5394960" y="3474720"/>
            <a:ext cx="1691640" cy="411480"/>
          </a:xfrm>
          <a:prstGeom prst="rect">
            <a:avLst/>
          </a:prstGeom>
          <a:solidFill>
            <a:srgbClr val="F7F6F3"/>
          </a:solidFill>
          <a:ln w="3810">
            <a:solidFill>
              <a:srgbClr val="E5E3DE"/>
            </a:solidFill>
            <a:prstDash val="solid"/>
          </a:ln>
        </p:spPr>
      </p:sp>
      <p:sp>
        <p:nvSpPr>
          <p:cNvPr id="53" name="Text 51"/>
          <p:cNvSpPr/>
          <p:nvPr/>
        </p:nvSpPr>
        <p:spPr>
          <a:xfrm>
            <a:off x="5486400" y="3474720"/>
            <a:ext cx="1554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6B71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 rounds (+ employer)</a:t>
            </a:r>
            <a:endParaRPr lang="en-US" sz="950" dirty="0"/>
          </a:p>
        </p:txBody>
      </p:sp>
      <p:sp>
        <p:nvSpPr>
          <p:cNvPr id="54" name="Shape 52"/>
          <p:cNvSpPr/>
          <p:nvPr/>
        </p:nvSpPr>
        <p:spPr>
          <a:xfrm>
            <a:off x="7086600" y="3474720"/>
            <a:ext cx="1691640" cy="411480"/>
          </a:xfrm>
          <a:prstGeom prst="rect">
            <a:avLst/>
          </a:prstGeom>
          <a:solidFill>
            <a:srgbClr val="F7F6F3"/>
          </a:solidFill>
          <a:ln w="3810">
            <a:solidFill>
              <a:srgbClr val="E5E3DE"/>
            </a:solidFill>
            <a:prstDash val="solid"/>
          </a:ln>
        </p:spPr>
      </p:sp>
      <p:sp>
        <p:nvSpPr>
          <p:cNvPr id="55" name="Text 53"/>
          <p:cNvSpPr/>
          <p:nvPr/>
        </p:nvSpPr>
        <p:spPr>
          <a:xfrm>
            <a:off x="7178040" y="3474720"/>
            <a:ext cx="1554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6B71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Live interviews completed</a:t>
            </a:r>
            <a:endParaRPr lang="en-US" sz="950" dirty="0"/>
          </a:p>
        </p:txBody>
      </p:sp>
      <p:sp>
        <p:nvSpPr>
          <p:cNvPr id="56" name="Shape 54"/>
          <p:cNvSpPr/>
          <p:nvPr/>
        </p:nvSpPr>
        <p:spPr>
          <a:xfrm>
            <a:off x="548640" y="3886200"/>
            <a:ext cx="1463040" cy="411480"/>
          </a:xfrm>
          <a:prstGeom prst="rect">
            <a:avLst/>
          </a:prstGeom>
          <a:solidFill>
            <a:srgbClr val="FFFFFF"/>
          </a:solidFill>
          <a:ln w="3810">
            <a:solidFill>
              <a:srgbClr val="E5E3DE"/>
            </a:solidFill>
            <a:prstDash val="solid"/>
          </a:ln>
        </p:spPr>
      </p:sp>
      <p:sp>
        <p:nvSpPr>
          <p:cNvPr id="57" name="Text 55"/>
          <p:cNvSpPr/>
          <p:nvPr/>
        </p:nvSpPr>
        <p:spPr>
          <a:xfrm>
            <a:off x="640080" y="3886200"/>
            <a:ext cx="13258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Growth Narrative</a:t>
            </a:r>
            <a:endParaRPr lang="en-US" sz="950" dirty="0"/>
          </a:p>
        </p:txBody>
      </p:sp>
      <p:sp>
        <p:nvSpPr>
          <p:cNvPr id="58" name="Shape 56"/>
          <p:cNvSpPr/>
          <p:nvPr/>
        </p:nvSpPr>
        <p:spPr>
          <a:xfrm>
            <a:off x="2011680" y="3886200"/>
            <a:ext cx="1691640" cy="411480"/>
          </a:xfrm>
          <a:prstGeom prst="rect">
            <a:avLst/>
          </a:prstGeom>
          <a:solidFill>
            <a:srgbClr val="FFFFFF"/>
          </a:solidFill>
          <a:ln w="3810">
            <a:solidFill>
              <a:srgbClr val="E5E3DE"/>
            </a:solidFill>
            <a:prstDash val="solid"/>
          </a:ln>
        </p:spPr>
      </p:sp>
      <p:sp>
        <p:nvSpPr>
          <p:cNvPr id="59" name="Text 57"/>
          <p:cNvSpPr/>
          <p:nvPr/>
        </p:nvSpPr>
        <p:spPr>
          <a:xfrm>
            <a:off x="2103120" y="3886200"/>
            <a:ext cx="1554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6B71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"Who am I today?"</a:t>
            </a:r>
            <a:endParaRPr lang="en-US" sz="950" dirty="0"/>
          </a:p>
        </p:txBody>
      </p:sp>
      <p:sp>
        <p:nvSpPr>
          <p:cNvPr id="60" name="Shape 58"/>
          <p:cNvSpPr/>
          <p:nvPr/>
        </p:nvSpPr>
        <p:spPr>
          <a:xfrm>
            <a:off x="3703320" y="3886200"/>
            <a:ext cx="1691640" cy="411480"/>
          </a:xfrm>
          <a:prstGeom prst="rect">
            <a:avLst/>
          </a:prstGeom>
          <a:solidFill>
            <a:srgbClr val="FFFFFF"/>
          </a:solidFill>
          <a:ln w="3810">
            <a:solidFill>
              <a:srgbClr val="E5E3DE"/>
            </a:solidFill>
            <a:prstDash val="solid"/>
          </a:ln>
        </p:spPr>
      </p:sp>
      <p:sp>
        <p:nvSpPr>
          <p:cNvPr id="61" name="Text 59"/>
          <p:cNvSpPr/>
          <p:nvPr/>
        </p:nvSpPr>
        <p:spPr>
          <a:xfrm>
            <a:off x="3794760" y="3886200"/>
            <a:ext cx="1554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6B71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"What's changed?"</a:t>
            </a:r>
            <a:endParaRPr lang="en-US" sz="950" dirty="0"/>
          </a:p>
        </p:txBody>
      </p:sp>
      <p:sp>
        <p:nvSpPr>
          <p:cNvPr id="62" name="Shape 60"/>
          <p:cNvSpPr/>
          <p:nvPr/>
        </p:nvSpPr>
        <p:spPr>
          <a:xfrm>
            <a:off x="5394960" y="3886200"/>
            <a:ext cx="1691640" cy="411480"/>
          </a:xfrm>
          <a:prstGeom prst="rect">
            <a:avLst/>
          </a:prstGeom>
          <a:solidFill>
            <a:srgbClr val="FFFFFF"/>
          </a:solidFill>
          <a:ln w="3810">
            <a:solidFill>
              <a:srgbClr val="E5E3DE"/>
            </a:solidFill>
            <a:prstDash val="solid"/>
          </a:ln>
        </p:spPr>
      </p:sp>
      <p:sp>
        <p:nvSpPr>
          <p:cNvPr id="63" name="Text 61"/>
          <p:cNvSpPr/>
          <p:nvPr/>
        </p:nvSpPr>
        <p:spPr>
          <a:xfrm>
            <a:off x="5486400" y="3886200"/>
            <a:ext cx="1554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6B71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"What do I stand for?"</a:t>
            </a:r>
            <a:endParaRPr lang="en-US" sz="950" dirty="0"/>
          </a:p>
        </p:txBody>
      </p:sp>
      <p:sp>
        <p:nvSpPr>
          <p:cNvPr id="64" name="Shape 62"/>
          <p:cNvSpPr/>
          <p:nvPr/>
        </p:nvSpPr>
        <p:spPr>
          <a:xfrm>
            <a:off x="7086600" y="3886200"/>
            <a:ext cx="1691640" cy="411480"/>
          </a:xfrm>
          <a:prstGeom prst="rect">
            <a:avLst/>
          </a:prstGeom>
          <a:solidFill>
            <a:srgbClr val="FFFFFF"/>
          </a:solidFill>
          <a:ln w="3810">
            <a:solidFill>
              <a:srgbClr val="E5E3DE"/>
            </a:solidFill>
            <a:prstDash val="solid"/>
          </a:ln>
        </p:spPr>
      </p:sp>
      <p:sp>
        <p:nvSpPr>
          <p:cNvPr id="65" name="Text 63"/>
          <p:cNvSpPr/>
          <p:nvPr/>
        </p:nvSpPr>
        <p:spPr>
          <a:xfrm>
            <a:off x="7178040" y="3886200"/>
            <a:ext cx="1554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6B71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Full arc</a:t>
            </a:r>
            <a:endParaRPr lang="en-US" sz="950" dirty="0"/>
          </a:p>
        </p:txBody>
      </p:sp>
      <p:sp>
        <p:nvSpPr>
          <p:cNvPr id="66" name="Text 64"/>
          <p:cNvSpPr/>
          <p:nvPr/>
        </p:nvSpPr>
        <p:spPr>
          <a:xfrm>
            <a:off x="548640" y="45720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i="1" dirty="0">
                <a:solidFill>
                  <a:srgbClr val="6B71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Plus 18 per-skill deliverables across the 4 years (one per cell of the matrix).</a:t>
            </a:r>
            <a:endParaRPr lang="en-US" sz="1050" dirty="0"/>
          </a:p>
        </p:txBody>
      </p:sp>
      <p:sp>
        <p:nvSpPr>
          <p:cNvPr id="67" name="Shape 65"/>
          <p:cNvSpPr/>
          <p:nvPr/>
        </p:nvSpPr>
        <p:spPr>
          <a:xfrm>
            <a:off x="0" y="5088636"/>
            <a:ext cx="1524000" cy="54864"/>
          </a:xfrm>
          <a:prstGeom prst="rect">
            <a:avLst/>
          </a:prstGeom>
          <a:solidFill>
            <a:srgbClr val="ED1849"/>
          </a:solidFill>
          <a:ln/>
        </p:spPr>
      </p:sp>
      <p:sp>
        <p:nvSpPr>
          <p:cNvPr id="68" name="Shape 66"/>
          <p:cNvSpPr/>
          <p:nvPr/>
        </p:nvSpPr>
        <p:spPr>
          <a:xfrm>
            <a:off x="1524000" y="5088636"/>
            <a:ext cx="1524000" cy="54864"/>
          </a:xfrm>
          <a:prstGeom prst="rect">
            <a:avLst/>
          </a:prstGeom>
          <a:solidFill>
            <a:srgbClr val="009FB7"/>
          </a:solidFill>
          <a:ln/>
        </p:spPr>
      </p:sp>
      <p:sp>
        <p:nvSpPr>
          <p:cNvPr id="69" name="Shape 67"/>
          <p:cNvSpPr/>
          <p:nvPr/>
        </p:nvSpPr>
        <p:spPr>
          <a:xfrm>
            <a:off x="3048000" y="5088636"/>
            <a:ext cx="1524000" cy="54864"/>
          </a:xfrm>
          <a:prstGeom prst="rect">
            <a:avLst/>
          </a:prstGeom>
          <a:solidFill>
            <a:srgbClr val="534AB7"/>
          </a:solidFill>
          <a:ln/>
        </p:spPr>
      </p:sp>
      <p:sp>
        <p:nvSpPr>
          <p:cNvPr id="70" name="Shape 68"/>
          <p:cNvSpPr/>
          <p:nvPr/>
        </p:nvSpPr>
        <p:spPr>
          <a:xfrm>
            <a:off x="4572000" y="5088636"/>
            <a:ext cx="1524000" cy="54864"/>
          </a:xfrm>
          <a:prstGeom prst="rect">
            <a:avLst/>
          </a:prstGeom>
          <a:solidFill>
            <a:srgbClr val="FF9C33"/>
          </a:solidFill>
          <a:ln/>
        </p:spPr>
      </p:sp>
      <p:sp>
        <p:nvSpPr>
          <p:cNvPr id="71" name="Shape 69"/>
          <p:cNvSpPr/>
          <p:nvPr/>
        </p:nvSpPr>
        <p:spPr>
          <a:xfrm>
            <a:off x="6096000" y="5088636"/>
            <a:ext cx="1524000" cy="54864"/>
          </a:xfrm>
          <a:prstGeom prst="rect">
            <a:avLst/>
          </a:prstGeom>
          <a:solidFill>
            <a:srgbClr val="E0655A"/>
          </a:solidFill>
          <a:ln/>
        </p:spPr>
      </p:sp>
      <p:sp>
        <p:nvSpPr>
          <p:cNvPr id="72" name="Shape 70"/>
          <p:cNvSpPr/>
          <p:nvPr/>
        </p:nvSpPr>
        <p:spPr>
          <a:xfrm>
            <a:off x="7620000" y="5088636"/>
            <a:ext cx="1524000" cy="54864"/>
          </a:xfrm>
          <a:prstGeom prst="rect">
            <a:avLst/>
          </a:prstGeom>
          <a:solidFill>
            <a:srgbClr val="0F6E56"/>
          </a:solidFill>
          <a:ln/>
        </p:spPr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365760"/>
            <a:ext cx="1348740" cy="274320"/>
          </a:xfrm>
          <a:prstGeom prst="roundRect">
            <a:avLst>
              <a:gd name="adj" fmla="val 40000"/>
            </a:avLst>
          </a:prstGeom>
          <a:solidFill>
            <a:srgbClr val="FAECE7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365760"/>
            <a:ext cx="13487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spc="200" kern="0" dirty="0">
                <a:solidFill>
                  <a:srgbClr val="993C1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CREDENTIALING</a:t>
            </a:r>
            <a:endParaRPr lang="en-US" sz="900" dirty="0"/>
          </a:p>
        </p:txBody>
      </p:sp>
      <p:sp>
        <p:nvSpPr>
          <p:cNvPr id="4" name="Text 2"/>
          <p:cNvSpPr/>
          <p:nvPr/>
        </p:nvSpPr>
        <p:spPr>
          <a:xfrm>
            <a:off x="548640" y="77724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1A1A1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Triple-credentialed outcomes. Real internships.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548640" y="1463040"/>
            <a:ext cx="40233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Provenance of the 18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548640" y="1874520"/>
            <a:ext cx="40233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9205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 skills </a:t>
            </a:r>
            <a:pPr indent="0" marL="0">
              <a:buNone/>
            </a:pPr>
            <a:r>
              <a:rPr lang="en-US" sz="1000" dirty="0">
                <a:solidFill>
                  <a:srgbClr val="6B71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from FL Chamber Foundation 2019 Employability Skills Framework</a:t>
            </a:r>
            <a:endParaRPr lang="en-US" sz="1000" dirty="0"/>
          </a:p>
        </p:txBody>
      </p:sp>
      <p:sp>
        <p:nvSpPr>
          <p:cNvPr id="7" name="Text 5"/>
          <p:cNvSpPr/>
          <p:nvPr/>
        </p:nvSpPr>
        <p:spPr>
          <a:xfrm>
            <a:off x="548640" y="2240280"/>
            <a:ext cx="40233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9205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 promoted </a:t>
            </a:r>
            <a:pPr indent="0" marL="0">
              <a:buNone/>
            </a:pPr>
            <a:r>
              <a:rPr lang="en-US" sz="1000" dirty="0">
                <a:solidFill>
                  <a:srgbClr val="6B71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from FL sub-skills: Leadership · Negotiation</a:t>
            </a:r>
            <a:endParaRPr lang="en-US" sz="1000" dirty="0"/>
          </a:p>
        </p:txBody>
      </p:sp>
      <p:sp>
        <p:nvSpPr>
          <p:cNvPr id="8" name="Text 6"/>
          <p:cNvSpPr/>
          <p:nvPr/>
        </p:nvSpPr>
        <p:spPr>
          <a:xfrm>
            <a:off x="548640" y="2606040"/>
            <a:ext cx="40233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9205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 split </a:t>
            </a:r>
            <a:pPr indent="0" marL="0">
              <a:buNone/>
            </a:pPr>
            <a:r>
              <a:rPr lang="en-US" sz="1000" dirty="0">
                <a:solidFill>
                  <a:srgbClr val="6B71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from FL Interpersonal Skills: Networking &amp; Relationship Building</a:t>
            </a:r>
            <a:endParaRPr lang="en-US" sz="1000" dirty="0"/>
          </a:p>
        </p:txBody>
      </p:sp>
      <p:sp>
        <p:nvSpPr>
          <p:cNvPr id="9" name="Text 7"/>
          <p:cNvSpPr/>
          <p:nvPr/>
        </p:nvSpPr>
        <p:spPr>
          <a:xfrm>
            <a:off x="548640" y="2971800"/>
            <a:ext cx="40233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9205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 net-new </a:t>
            </a:r>
            <a:pPr indent="0" marL="0">
              <a:buNone/>
            </a:pPr>
            <a:r>
              <a:rPr lang="en-US" sz="1000" dirty="0">
                <a:solidFill>
                  <a:srgbClr val="6B71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Power Hour: AI &amp; Tech Fluency · Financial Resilience</a:t>
            </a:r>
            <a:endParaRPr lang="en-US" sz="1000" dirty="0"/>
          </a:p>
        </p:txBody>
      </p:sp>
      <p:sp>
        <p:nvSpPr>
          <p:cNvPr id="10" name="Shape 8"/>
          <p:cNvSpPr/>
          <p:nvPr/>
        </p:nvSpPr>
        <p:spPr>
          <a:xfrm>
            <a:off x="548640" y="3520440"/>
            <a:ext cx="4023360" cy="868680"/>
          </a:xfrm>
          <a:prstGeom prst="rect">
            <a:avLst/>
          </a:prstGeom>
          <a:solidFill>
            <a:srgbClr val="E0F4F7"/>
          </a:solidFill>
          <a:ln/>
        </p:spPr>
      </p:sp>
      <p:sp>
        <p:nvSpPr>
          <p:cNvPr id="11" name="Text 9"/>
          <p:cNvSpPr/>
          <p:nvPr/>
        </p:nvSpPr>
        <p:spPr>
          <a:xfrm>
            <a:off x="685800" y="3611880"/>
            <a:ext cx="374904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006F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18 map to </a:t>
            </a:r>
            <a:pPr indent="0" marL="0">
              <a:buNone/>
            </a:pPr>
            <a:r>
              <a:rPr lang="en-US" sz="950" b="1" dirty="0">
                <a:solidFill>
                  <a:srgbClr val="006F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HelloInsight Applied SEL constructs </a:t>
            </a:r>
            <a:pPr indent="0" marL="0">
              <a:buNone/>
            </a:pPr>
            <a:r>
              <a:rPr lang="en-US" sz="950" dirty="0">
                <a:solidFill>
                  <a:srgbClr val="006F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AND </a:t>
            </a:r>
            <a:pPr indent="0" marL="0">
              <a:buNone/>
            </a:pPr>
            <a:r>
              <a:rPr lang="en-US" sz="950" b="1" dirty="0">
                <a:solidFill>
                  <a:srgbClr val="006F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Top 10 Durable Skills (76M postings). </a:t>
            </a:r>
            <a:pPr indent="0" marL="0">
              <a:buNone/>
            </a:pPr>
            <a:r>
              <a:rPr lang="en-US" sz="950" dirty="0">
                <a:solidFill>
                  <a:srgbClr val="006F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Funder pitch: same content, three legitimate credentialing claims.</a:t>
            </a:r>
            <a:endParaRPr lang="en-US" sz="950" dirty="0"/>
          </a:p>
        </p:txBody>
      </p:sp>
      <p:sp>
        <p:nvSpPr>
          <p:cNvPr id="12" name="Text 10"/>
          <p:cNvSpPr/>
          <p:nvPr/>
        </p:nvSpPr>
        <p:spPr>
          <a:xfrm>
            <a:off x="4754880" y="1463040"/>
            <a:ext cx="40233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Internship pathway</a:t>
            </a:r>
            <a:endParaRPr lang="en-US" sz="1400" dirty="0"/>
          </a:p>
        </p:txBody>
      </p:sp>
      <p:sp>
        <p:nvSpPr>
          <p:cNvPr id="13" name="Shape 11"/>
          <p:cNvSpPr/>
          <p:nvPr/>
        </p:nvSpPr>
        <p:spPr>
          <a:xfrm>
            <a:off x="4754880" y="1874520"/>
            <a:ext cx="4023360" cy="1234440"/>
          </a:xfrm>
          <a:prstGeom prst="rect">
            <a:avLst/>
          </a:prstGeom>
          <a:solidFill>
            <a:srgbClr val="FAECE7"/>
          </a:solidFill>
          <a:ln/>
        </p:spPr>
      </p:sp>
      <p:sp>
        <p:nvSpPr>
          <p:cNvPr id="14" name="Shape 12"/>
          <p:cNvSpPr/>
          <p:nvPr/>
        </p:nvSpPr>
        <p:spPr>
          <a:xfrm>
            <a:off x="4754880" y="1874520"/>
            <a:ext cx="45720" cy="1234440"/>
          </a:xfrm>
          <a:prstGeom prst="rect">
            <a:avLst/>
          </a:prstGeom>
          <a:solidFill>
            <a:srgbClr val="E0655A"/>
          </a:solidFill>
          <a:ln/>
        </p:spPr>
      </p:sp>
      <p:sp>
        <p:nvSpPr>
          <p:cNvPr id="15" name="Text 13"/>
          <p:cNvSpPr/>
          <p:nvPr/>
        </p:nvSpPr>
        <p:spPr>
          <a:xfrm>
            <a:off x="4937760" y="1965960"/>
            <a:ext cx="37490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E0655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10 placements</a:t>
            </a:r>
            <a:endParaRPr lang="en-US" sz="2200" dirty="0"/>
          </a:p>
        </p:txBody>
      </p:sp>
      <p:sp>
        <p:nvSpPr>
          <p:cNvPr id="16" name="Text 14"/>
          <p:cNvSpPr/>
          <p:nvPr/>
        </p:nvSpPr>
        <p:spPr>
          <a:xfrm>
            <a:off x="4937760" y="2423160"/>
            <a:ext cx="37490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150" kern="0" dirty="0">
                <a:solidFill>
                  <a:srgbClr val="993C1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SUMMER 2027 · 15 HRS/WK · 5–6 WEEKS</a:t>
            </a:r>
            <a:endParaRPr lang="en-US" sz="900" dirty="0"/>
          </a:p>
        </p:txBody>
      </p:sp>
      <p:sp>
        <p:nvSpPr>
          <p:cNvPr id="17" name="Text 15"/>
          <p:cNvSpPr/>
          <p:nvPr/>
        </p:nvSpPr>
        <p:spPr>
          <a:xfrm>
            <a:off x="4937760" y="2697480"/>
            <a:ext cx="37490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993C1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 on-site + 5 with Girls Inc. Funded by Girls Inc. and/or industry partners. Either via SYIP feeder ($0 wages) or direct pipeline (~$1,500/intern).</a:t>
            </a:r>
            <a:endParaRPr lang="en-US" sz="950" dirty="0"/>
          </a:p>
        </p:txBody>
      </p:sp>
      <p:sp>
        <p:nvSpPr>
          <p:cNvPr id="18" name="Text 16"/>
          <p:cNvSpPr/>
          <p:nvPr/>
        </p:nvSpPr>
        <p:spPr>
          <a:xfrm>
            <a:off x="4754880" y="3246120"/>
            <a:ext cx="40233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Y1: </a:t>
            </a:r>
            <a:pPr indent="0" marL="0">
              <a:buNone/>
            </a:pPr>
            <a:r>
              <a:rPr lang="en-US" sz="1000" dirty="0">
                <a:solidFill>
                  <a:srgbClr val="6B71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Career exposure only (panels, site visits)</a:t>
            </a:r>
            <a:endParaRPr lang="en-US" sz="1000" dirty="0"/>
          </a:p>
        </p:txBody>
      </p:sp>
      <p:sp>
        <p:nvSpPr>
          <p:cNvPr id="19" name="Text 17"/>
          <p:cNvSpPr/>
          <p:nvPr/>
        </p:nvSpPr>
        <p:spPr>
          <a:xfrm>
            <a:off x="4754880" y="3520440"/>
            <a:ext cx="40233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Y2: </a:t>
            </a:r>
            <a:pPr indent="0" marL="0">
              <a:buNone/>
            </a:pPr>
            <a:r>
              <a:rPr lang="en-US" sz="1000" dirty="0">
                <a:solidFill>
                  <a:srgbClr val="6B71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Micro-internships (10–20 hrs)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4754880" y="3794760"/>
            <a:ext cx="40233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Y3: </a:t>
            </a:r>
            <a:pPr indent="0" marL="0">
              <a:buNone/>
            </a:pPr>
            <a:r>
              <a:rPr lang="en-US" sz="1000" dirty="0">
                <a:solidFill>
                  <a:srgbClr val="6B71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Paid summer internship (15 hrs/wk)</a:t>
            </a:r>
            <a:endParaRPr lang="en-US" sz="1000" dirty="0"/>
          </a:p>
        </p:txBody>
      </p:sp>
      <p:sp>
        <p:nvSpPr>
          <p:cNvPr id="21" name="Text 19"/>
          <p:cNvSpPr/>
          <p:nvPr/>
        </p:nvSpPr>
        <p:spPr>
          <a:xfrm>
            <a:off x="4754880" y="4069080"/>
            <a:ext cx="40233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Y4: </a:t>
            </a:r>
            <a:pPr indent="0" marL="0">
              <a:buNone/>
            </a:pPr>
            <a:r>
              <a:rPr lang="en-US" sz="1000" dirty="0">
                <a:solidFill>
                  <a:srgbClr val="6B71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Light touch + outcome tracking</a:t>
            </a:r>
            <a:endParaRPr lang="en-US" sz="1000" dirty="0"/>
          </a:p>
        </p:txBody>
      </p:sp>
      <p:sp>
        <p:nvSpPr>
          <p:cNvPr id="22" name="Shape 2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E0655A"/>
          </a:solidFill>
          <a:ln/>
        </p:spPr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1A1A1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54864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300" kern="0" dirty="0">
                <a:solidFill>
                  <a:srgbClr val="EEFF4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WHAT THIS DOC REPLACES (CONCEPTUALLY)</a:t>
            </a:r>
            <a:endParaRPr lang="en-US" sz="1000" dirty="0"/>
          </a:p>
        </p:txBody>
      </p:sp>
      <p:sp>
        <p:nvSpPr>
          <p:cNvPr id="3" name="Text 1"/>
          <p:cNvSpPr/>
          <p:nvPr/>
        </p:nvSpPr>
        <p:spPr>
          <a:xfrm>
            <a:off x="548640" y="91440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skill spine is the new public face.</a:t>
            </a:r>
            <a:endParaRPr lang="en-US" sz="3000" dirty="0"/>
          </a:p>
        </p:txBody>
      </p:sp>
      <p:sp>
        <p:nvSpPr>
          <p:cNvPr id="4" name="Text 2"/>
          <p:cNvSpPr/>
          <p:nvPr/>
        </p:nvSpPr>
        <p:spPr>
          <a:xfrm>
            <a:off x="548640" y="141732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5 E's are now backstage.</a:t>
            </a:r>
            <a:endParaRPr lang="en-US" sz="3000" dirty="0"/>
          </a:p>
        </p:txBody>
      </p:sp>
      <p:sp>
        <p:nvSpPr>
          <p:cNvPr id="5" name="Text 3"/>
          <p:cNvSpPr/>
          <p:nvPr/>
        </p:nvSpPr>
        <p:spPr>
          <a:xfrm>
            <a:off x="548640" y="2286000"/>
            <a:ext cx="40233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150" kern="0" dirty="0">
                <a:solidFill>
                  <a:srgbClr val="EEFF4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OPEN DECISIONS</a:t>
            </a:r>
            <a:endParaRPr lang="en-US" sz="1000" dirty="0"/>
          </a:p>
        </p:txBody>
      </p:sp>
      <p:sp>
        <p:nvSpPr>
          <p:cNvPr id="6" name="Text 4"/>
          <p:cNvSpPr/>
          <p:nvPr/>
        </p:nvSpPr>
        <p:spPr>
          <a:xfrm>
            <a:off x="548640" y="2606040"/>
            <a:ext cx="40233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BBBB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→ Pre-program orientation event (format, timing)</a:t>
            </a:r>
            <a:endParaRPr lang="en-US" sz="1000" dirty="0"/>
          </a:p>
        </p:txBody>
      </p:sp>
      <p:sp>
        <p:nvSpPr>
          <p:cNvPr id="7" name="Text 5"/>
          <p:cNvSpPr/>
          <p:nvPr/>
        </p:nvSpPr>
        <p:spPr>
          <a:xfrm>
            <a:off x="548640" y="2834640"/>
            <a:ext cx="40233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BBBB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→ 24 sector-flavored cluster variants (separate SOW)</a:t>
            </a:r>
            <a:endParaRPr lang="en-US" sz="1000" dirty="0"/>
          </a:p>
        </p:txBody>
      </p:sp>
      <p:sp>
        <p:nvSpPr>
          <p:cNvPr id="8" name="Text 6"/>
          <p:cNvSpPr/>
          <p:nvPr/>
        </p:nvSpPr>
        <p:spPr>
          <a:xfrm>
            <a:off x="548640" y="3063240"/>
            <a:ext cx="40233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BBBB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→ FL Workforce Needs Study 2.0 reconciliation</a:t>
            </a:r>
            <a:endParaRPr lang="en-US" sz="1000" dirty="0"/>
          </a:p>
        </p:txBody>
      </p:sp>
      <p:sp>
        <p:nvSpPr>
          <p:cNvPr id="9" name="Text 7"/>
          <p:cNvSpPr/>
          <p:nvPr/>
        </p:nvSpPr>
        <p:spPr>
          <a:xfrm>
            <a:off x="548640" y="3291840"/>
            <a:ext cx="40233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BBBB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→ Cluster 5 final name (drafted "Influence &amp; Advocacy")</a:t>
            </a:r>
            <a:endParaRPr lang="en-US" sz="1000" dirty="0"/>
          </a:p>
        </p:txBody>
      </p:sp>
      <p:sp>
        <p:nvSpPr>
          <p:cNvPr id="10" name="Text 8"/>
          <p:cNvSpPr/>
          <p:nvPr/>
        </p:nvSpPr>
        <p:spPr>
          <a:xfrm>
            <a:off x="548640" y="3520440"/>
            <a:ext cx="40233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BBBB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→ T4 employer pipeline (5–10 partners by Feb 2027)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4754880" y="2286000"/>
            <a:ext cx="40233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150" kern="0" dirty="0">
                <a:solidFill>
                  <a:srgbClr val="EEFF4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VERIFICATION AHEAD</a:t>
            </a:r>
            <a:endParaRPr lang="en-US" sz="1000" dirty="0"/>
          </a:p>
        </p:txBody>
      </p:sp>
      <p:sp>
        <p:nvSpPr>
          <p:cNvPr id="12" name="Text 10"/>
          <p:cNvSpPr/>
          <p:nvPr/>
        </p:nvSpPr>
        <p:spPr>
          <a:xfrm>
            <a:off x="4754880" y="2606040"/>
            <a:ext cx="40233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BBBB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→ CLAUDE.md hard-rule audit (10 rules, all met)</a:t>
            </a:r>
            <a:endParaRPr lang="en-US" sz="1000" dirty="0"/>
          </a:p>
        </p:txBody>
      </p:sp>
      <p:sp>
        <p:nvSpPr>
          <p:cNvPr id="13" name="Text 11"/>
          <p:cNvSpPr/>
          <p:nvPr/>
        </p:nvSpPr>
        <p:spPr>
          <a:xfrm>
            <a:off x="4754880" y="2834640"/>
            <a:ext cx="40233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BBBB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→ Vertical alignment integrity (SME spot-checks)</a:t>
            </a:r>
            <a:endParaRPr lang="en-US" sz="1000" dirty="0"/>
          </a:p>
        </p:txBody>
      </p:sp>
      <p:sp>
        <p:nvSpPr>
          <p:cNvPr id="14" name="Text 12"/>
          <p:cNvSpPr/>
          <p:nvPr/>
        </p:nvSpPr>
        <p:spPr>
          <a:xfrm>
            <a:off x="4754880" y="3063240"/>
            <a:ext cx="40233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BBBB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→ Curriculum dry-run on 1 cluster (Y1 March)</a:t>
            </a:r>
            <a:endParaRPr lang="en-US" sz="1000" dirty="0"/>
          </a:p>
        </p:txBody>
      </p:sp>
      <p:sp>
        <p:nvSpPr>
          <p:cNvPr id="15" name="Text 13"/>
          <p:cNvSpPr/>
          <p:nvPr/>
        </p:nvSpPr>
        <p:spPr>
          <a:xfrm>
            <a:off x="4754880" y="3291840"/>
            <a:ext cx="40233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BBBB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→ Funder pitch test (1-paragraph version)</a:t>
            </a:r>
            <a:endParaRPr lang="en-US" sz="1000" dirty="0"/>
          </a:p>
        </p:txBody>
      </p:sp>
      <p:sp>
        <p:nvSpPr>
          <p:cNvPr id="16" name="Text 14"/>
          <p:cNvSpPr/>
          <p:nvPr/>
        </p:nvSpPr>
        <p:spPr>
          <a:xfrm>
            <a:off x="4754880" y="3520440"/>
            <a:ext cx="40233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BBBB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→ Y1 deliverables 2.5 hr feasibility</a:t>
            </a:r>
            <a:endParaRPr lang="en-US" sz="10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Designed by </a:t>
            </a:r>
            <a:pPr indent="0" marL="0">
              <a:buNone/>
            </a:pPr>
            <a:r>
              <a:rPr lang="en-US" sz="1100" dirty="0">
                <a:solidFill>
                  <a:srgbClr val="949CA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Marlena Candelario Romero &amp; Sarah Maldonado  ·  </a:t>
            </a:r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Lead Facilitator </a:t>
            </a:r>
            <a:pPr indent="0" marL="0">
              <a:buNone/>
            </a:pPr>
            <a:r>
              <a:rPr lang="en-US" sz="1100" dirty="0">
                <a:solidFill>
                  <a:srgbClr val="949CA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Kasidy Brown</a:t>
            </a:r>
            <a:endParaRPr lang="en-US" sz="1100" dirty="0"/>
          </a:p>
        </p:txBody>
      </p:sp>
      <p:sp>
        <p:nvSpPr>
          <p:cNvPr id="18" name="Text 16"/>
          <p:cNvSpPr/>
          <p:nvPr/>
        </p:nvSpPr>
        <p:spPr>
          <a:xfrm>
            <a:off x="548640" y="452628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949CA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Confidential Planning Document  ·  Skill-Spine Edition  ·  May 2026</a:t>
            </a:r>
            <a:endParaRPr lang="en-US" sz="1000" dirty="0"/>
          </a:p>
        </p:txBody>
      </p:sp>
      <p:sp>
        <p:nvSpPr>
          <p:cNvPr id="19" name="Shape 17"/>
          <p:cNvSpPr/>
          <p:nvPr/>
        </p:nvSpPr>
        <p:spPr>
          <a:xfrm>
            <a:off x="0" y="5088636"/>
            <a:ext cx="1524000" cy="54864"/>
          </a:xfrm>
          <a:prstGeom prst="rect">
            <a:avLst/>
          </a:prstGeom>
          <a:solidFill>
            <a:srgbClr val="ED1849"/>
          </a:solidFill>
          <a:ln/>
        </p:spPr>
      </p:sp>
      <p:sp>
        <p:nvSpPr>
          <p:cNvPr id="20" name="Shape 18"/>
          <p:cNvSpPr/>
          <p:nvPr/>
        </p:nvSpPr>
        <p:spPr>
          <a:xfrm>
            <a:off x="1524000" y="5088636"/>
            <a:ext cx="1524000" cy="54864"/>
          </a:xfrm>
          <a:prstGeom prst="rect">
            <a:avLst/>
          </a:prstGeom>
          <a:solidFill>
            <a:srgbClr val="009FB7"/>
          </a:solidFill>
          <a:ln/>
        </p:spPr>
      </p:sp>
      <p:sp>
        <p:nvSpPr>
          <p:cNvPr id="21" name="Shape 19"/>
          <p:cNvSpPr/>
          <p:nvPr/>
        </p:nvSpPr>
        <p:spPr>
          <a:xfrm>
            <a:off x="3048000" y="5088636"/>
            <a:ext cx="1524000" cy="54864"/>
          </a:xfrm>
          <a:prstGeom prst="rect">
            <a:avLst/>
          </a:prstGeom>
          <a:solidFill>
            <a:srgbClr val="534AB7"/>
          </a:solidFill>
          <a:ln/>
        </p:spPr>
      </p:sp>
      <p:sp>
        <p:nvSpPr>
          <p:cNvPr id="22" name="Shape 20"/>
          <p:cNvSpPr/>
          <p:nvPr/>
        </p:nvSpPr>
        <p:spPr>
          <a:xfrm>
            <a:off x="4572000" y="5088636"/>
            <a:ext cx="1524000" cy="54864"/>
          </a:xfrm>
          <a:prstGeom prst="rect">
            <a:avLst/>
          </a:prstGeom>
          <a:solidFill>
            <a:srgbClr val="FF9C33"/>
          </a:solidFill>
          <a:ln/>
        </p:spPr>
      </p:sp>
      <p:sp>
        <p:nvSpPr>
          <p:cNvPr id="23" name="Shape 21"/>
          <p:cNvSpPr/>
          <p:nvPr/>
        </p:nvSpPr>
        <p:spPr>
          <a:xfrm>
            <a:off x="6096000" y="5088636"/>
            <a:ext cx="1524000" cy="54864"/>
          </a:xfrm>
          <a:prstGeom prst="rect">
            <a:avLst/>
          </a:prstGeom>
          <a:solidFill>
            <a:srgbClr val="E0655A"/>
          </a:solidFill>
          <a:ln/>
        </p:spPr>
      </p:sp>
      <p:sp>
        <p:nvSpPr>
          <p:cNvPr id="24" name="Shape 22"/>
          <p:cNvSpPr/>
          <p:nvPr/>
        </p:nvSpPr>
        <p:spPr>
          <a:xfrm>
            <a:off x="7620000" y="5088636"/>
            <a:ext cx="1524000" cy="54864"/>
          </a:xfrm>
          <a:prstGeom prst="rect">
            <a:avLst/>
          </a:prstGeom>
          <a:solidFill>
            <a:srgbClr val="0F6E56"/>
          </a:solidFill>
          <a:ln/>
        </p:spPr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365760"/>
            <a:ext cx="2446020" cy="274320"/>
          </a:xfrm>
          <a:prstGeom prst="roundRect">
            <a:avLst>
              <a:gd name="adj" fmla="val 40000"/>
            </a:avLst>
          </a:prstGeom>
          <a:solidFill>
            <a:srgbClr val="FDE8ED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365760"/>
            <a:ext cx="24460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spc="200" kern="0" dirty="0">
                <a:solidFill>
                  <a:srgbClr val="9205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WHAT CHANGED IN THIS REVISION</a:t>
            </a:r>
            <a:endParaRPr lang="en-US" sz="900" dirty="0"/>
          </a:p>
        </p:txBody>
      </p:sp>
      <p:sp>
        <p:nvSpPr>
          <p:cNvPr id="4" name="Text 2"/>
          <p:cNvSpPr/>
          <p:nvPr/>
        </p:nvSpPr>
        <p:spPr>
          <a:xfrm>
            <a:off x="548640" y="77724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6B7175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From </a:t>
            </a:r>
            <a:pPr indent="0" marL="0">
              <a:buNone/>
            </a:pPr>
            <a:r>
              <a:rPr lang="en-US" sz="3000" b="1" i="1" dirty="0">
                <a:solidFill>
                  <a:srgbClr val="1A1A1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"What E-level am I?"</a:t>
            </a:r>
            <a:endParaRPr lang="en-US" sz="3000" dirty="0"/>
          </a:p>
        </p:txBody>
      </p:sp>
      <p:sp>
        <p:nvSpPr>
          <p:cNvPr id="5" name="Text 3"/>
          <p:cNvSpPr/>
          <p:nvPr/>
        </p:nvSpPr>
        <p:spPr>
          <a:xfrm>
            <a:off x="548640" y="132588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6B7175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to </a:t>
            </a:r>
            <a:pPr indent="0" marL="0">
              <a:buNone/>
            </a:pPr>
            <a:r>
              <a:rPr lang="en-US" sz="3000" b="1" i="1" dirty="0">
                <a:solidFill>
                  <a:srgbClr val="ED1849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"What skill am I building?"</a:t>
            </a:r>
            <a:endParaRPr lang="en-US" sz="3000" dirty="0"/>
          </a:p>
        </p:txBody>
      </p:sp>
      <p:sp>
        <p:nvSpPr>
          <p:cNvPr id="6" name="Shape 4"/>
          <p:cNvSpPr/>
          <p:nvPr/>
        </p:nvSpPr>
        <p:spPr>
          <a:xfrm>
            <a:off x="548640" y="2194560"/>
            <a:ext cx="4023360" cy="2194560"/>
          </a:xfrm>
          <a:prstGeom prst="rect">
            <a:avLst/>
          </a:prstGeom>
          <a:solidFill>
            <a:srgbClr val="FDE8ED"/>
          </a:solidFill>
          <a:ln w="12700">
            <a:solidFill>
              <a:srgbClr val="ED1849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548640" y="2194560"/>
            <a:ext cx="45720" cy="2194560"/>
          </a:xfrm>
          <a:prstGeom prst="rect">
            <a:avLst/>
          </a:prstGeom>
          <a:solidFill>
            <a:srgbClr val="ED1849"/>
          </a:solidFill>
          <a:ln/>
        </p:spPr>
      </p:sp>
      <p:sp>
        <p:nvSpPr>
          <p:cNvPr id="8" name="Text 6"/>
          <p:cNvSpPr/>
          <p:nvPr/>
        </p:nvSpPr>
        <p:spPr>
          <a:xfrm>
            <a:off x="777240" y="228600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200" kern="0" dirty="0">
                <a:solidFill>
                  <a:srgbClr val="9205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OLD (E-LEVEL BY YEAR)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777240" y="2606040"/>
            <a:ext cx="3657600" cy="1691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9205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Y1 = E2 Exposure, Y2 = E3 Exploration, Y3 = E4 Experience. Skills referenced as "18 from FL Workforce Study" but never enumerated. Vague. Implicit. No mastery rubric.</a:t>
            </a:r>
            <a:endParaRPr lang="en-US" sz="1200" dirty="0"/>
          </a:p>
        </p:txBody>
      </p:sp>
      <p:sp>
        <p:nvSpPr>
          <p:cNvPr id="10" name="Shape 8"/>
          <p:cNvSpPr/>
          <p:nvPr/>
        </p:nvSpPr>
        <p:spPr>
          <a:xfrm>
            <a:off x="4754880" y="2194560"/>
            <a:ext cx="4023360" cy="2194560"/>
          </a:xfrm>
          <a:prstGeom prst="rect">
            <a:avLst/>
          </a:prstGeom>
          <a:solidFill>
            <a:srgbClr val="E1F5EE"/>
          </a:solidFill>
          <a:ln/>
        </p:spPr>
      </p:sp>
      <p:sp>
        <p:nvSpPr>
          <p:cNvPr id="11" name="Shape 9"/>
          <p:cNvSpPr/>
          <p:nvPr/>
        </p:nvSpPr>
        <p:spPr>
          <a:xfrm>
            <a:off x="4754880" y="2194560"/>
            <a:ext cx="45720" cy="2194560"/>
          </a:xfrm>
          <a:prstGeom prst="rect">
            <a:avLst/>
          </a:prstGeom>
          <a:solidFill>
            <a:srgbClr val="0F6E56"/>
          </a:solidFill>
          <a:ln/>
        </p:spPr>
      </p:sp>
      <p:sp>
        <p:nvSpPr>
          <p:cNvPr id="12" name="Text 10"/>
          <p:cNvSpPr/>
          <p:nvPr/>
        </p:nvSpPr>
        <p:spPr>
          <a:xfrm>
            <a:off x="4983480" y="228600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200" kern="0" dirty="0">
                <a:solidFill>
                  <a:srgbClr val="0A57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NEW (SKILL SPINE)</a:t>
            </a:r>
            <a:endParaRPr lang="en-US" sz="900" dirty="0"/>
          </a:p>
        </p:txBody>
      </p:sp>
      <p:sp>
        <p:nvSpPr>
          <p:cNvPr id="13" name="Text 11"/>
          <p:cNvSpPr/>
          <p:nvPr/>
        </p:nvSpPr>
        <p:spPr>
          <a:xfrm>
            <a:off x="4983480" y="2606040"/>
            <a:ext cx="3657600" cy="1691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A57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 named skills, grouped into 6 clusters (one per session-month). Same skills every year, deepening: Aware → Practicing → Applying → Leading. Explicit. Measurable. 5 E's now internal layer.</a:t>
            </a:r>
            <a:endParaRPr lang="en-US" sz="1200" dirty="0"/>
          </a:p>
        </p:txBody>
      </p:sp>
      <p:sp>
        <p:nvSpPr>
          <p:cNvPr id="14" name="Text 12"/>
          <p:cNvSpPr/>
          <p:nvPr/>
        </p:nvSpPr>
        <p:spPr>
          <a:xfrm>
            <a:off x="548640" y="457200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6B71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Sectors and the 5 E's are preserved — sectors as practice context, E's as the depth dial. The skill spine is what girls, families, mentors, and funders see.</a:t>
            </a:r>
            <a:endParaRPr lang="en-US" sz="1100" dirty="0"/>
          </a:p>
        </p:txBody>
      </p:sp>
      <p:sp>
        <p:nvSpPr>
          <p:cNvPr id="15" name="Shape 13"/>
          <p:cNvSpPr/>
          <p:nvPr/>
        </p:nvSpPr>
        <p:spPr>
          <a:xfrm>
            <a:off x="0" y="5088636"/>
            <a:ext cx="1524000" cy="54864"/>
          </a:xfrm>
          <a:prstGeom prst="rect">
            <a:avLst/>
          </a:prstGeom>
          <a:solidFill>
            <a:srgbClr val="ED1849"/>
          </a:solidFill>
          <a:ln/>
        </p:spPr>
      </p:sp>
      <p:sp>
        <p:nvSpPr>
          <p:cNvPr id="16" name="Shape 14"/>
          <p:cNvSpPr/>
          <p:nvPr/>
        </p:nvSpPr>
        <p:spPr>
          <a:xfrm>
            <a:off x="1524000" y="5088636"/>
            <a:ext cx="1524000" cy="54864"/>
          </a:xfrm>
          <a:prstGeom prst="rect">
            <a:avLst/>
          </a:prstGeom>
          <a:solidFill>
            <a:srgbClr val="009FB7"/>
          </a:solidFill>
          <a:ln/>
        </p:spPr>
      </p:sp>
      <p:sp>
        <p:nvSpPr>
          <p:cNvPr id="17" name="Shape 15"/>
          <p:cNvSpPr/>
          <p:nvPr/>
        </p:nvSpPr>
        <p:spPr>
          <a:xfrm>
            <a:off x="3048000" y="5088636"/>
            <a:ext cx="1524000" cy="54864"/>
          </a:xfrm>
          <a:prstGeom prst="rect">
            <a:avLst/>
          </a:prstGeom>
          <a:solidFill>
            <a:srgbClr val="534AB7"/>
          </a:solidFill>
          <a:ln/>
        </p:spPr>
      </p:sp>
      <p:sp>
        <p:nvSpPr>
          <p:cNvPr id="18" name="Shape 16"/>
          <p:cNvSpPr/>
          <p:nvPr/>
        </p:nvSpPr>
        <p:spPr>
          <a:xfrm>
            <a:off x="4572000" y="5088636"/>
            <a:ext cx="1524000" cy="54864"/>
          </a:xfrm>
          <a:prstGeom prst="rect">
            <a:avLst/>
          </a:prstGeom>
          <a:solidFill>
            <a:srgbClr val="FF9C33"/>
          </a:solidFill>
          <a:ln/>
        </p:spPr>
      </p:sp>
      <p:sp>
        <p:nvSpPr>
          <p:cNvPr id="19" name="Shape 17"/>
          <p:cNvSpPr/>
          <p:nvPr/>
        </p:nvSpPr>
        <p:spPr>
          <a:xfrm>
            <a:off x="6096000" y="5088636"/>
            <a:ext cx="1524000" cy="54864"/>
          </a:xfrm>
          <a:prstGeom prst="rect">
            <a:avLst/>
          </a:prstGeom>
          <a:solidFill>
            <a:srgbClr val="E0655A"/>
          </a:solidFill>
          <a:ln/>
        </p:spPr>
      </p:sp>
      <p:sp>
        <p:nvSpPr>
          <p:cNvPr id="20" name="Shape 18"/>
          <p:cNvSpPr/>
          <p:nvPr/>
        </p:nvSpPr>
        <p:spPr>
          <a:xfrm>
            <a:off x="7620000" y="5088636"/>
            <a:ext cx="1524000" cy="54864"/>
          </a:xfrm>
          <a:prstGeom prst="rect">
            <a:avLst/>
          </a:prstGeom>
          <a:solidFill>
            <a:srgbClr val="0F6E56"/>
          </a:solidFill>
          <a:ln/>
        </p:spPr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1A1A1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365760"/>
            <a:ext cx="1280160" cy="274320"/>
          </a:xfrm>
          <a:prstGeom prst="roundRect">
            <a:avLst>
              <a:gd name="adj" fmla="val 40000"/>
            </a:avLst>
          </a:prstGeom>
          <a:solidFill>
            <a:srgbClr val="3A2914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365760"/>
            <a:ext cx="12801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spc="200" kern="0" dirty="0">
                <a:solidFill>
                  <a:srgbClr val="EEFF4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WHY</a:t>
            </a:r>
            <a:endParaRPr lang="en-US" sz="900" dirty="0"/>
          </a:p>
        </p:txBody>
      </p:sp>
      <p:sp>
        <p:nvSpPr>
          <p:cNvPr id="4" name="Text 2"/>
          <p:cNvSpPr/>
          <p:nvPr/>
        </p:nvSpPr>
        <p:spPr>
          <a:xfrm>
            <a:off x="548640" y="822960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Miami's economy is moving. Our girls need to be ready.</a:t>
            </a:r>
            <a:endParaRPr lang="en-US" sz="2800" dirty="0"/>
          </a:p>
        </p:txBody>
      </p:sp>
      <p:sp>
        <p:nvSpPr>
          <p:cNvPr id="5" name="Shape 3"/>
          <p:cNvSpPr/>
          <p:nvPr/>
        </p:nvSpPr>
        <p:spPr>
          <a:xfrm>
            <a:off x="548640" y="1828800"/>
            <a:ext cx="1897380" cy="1554480"/>
          </a:xfrm>
          <a:prstGeom prst="roundRect">
            <a:avLst>
              <a:gd name="adj" fmla="val 5882"/>
            </a:avLst>
          </a:prstGeom>
          <a:solidFill>
            <a:srgbClr val="2C2C2C"/>
          </a:solidFill>
          <a:ln/>
        </p:spPr>
      </p:sp>
      <p:sp>
        <p:nvSpPr>
          <p:cNvPr id="6" name="Shape 4"/>
          <p:cNvSpPr/>
          <p:nvPr/>
        </p:nvSpPr>
        <p:spPr>
          <a:xfrm>
            <a:off x="548640" y="1828800"/>
            <a:ext cx="1897380" cy="54864"/>
          </a:xfrm>
          <a:prstGeom prst="rect">
            <a:avLst/>
          </a:prstGeom>
          <a:solidFill>
            <a:srgbClr val="ED1849"/>
          </a:solidFill>
          <a:ln/>
        </p:spPr>
      </p:sp>
      <p:sp>
        <p:nvSpPr>
          <p:cNvPr id="7" name="Text 5"/>
          <p:cNvSpPr/>
          <p:nvPr/>
        </p:nvSpPr>
        <p:spPr>
          <a:xfrm>
            <a:off x="548640" y="2011680"/>
            <a:ext cx="18973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600" b="1" dirty="0">
                <a:solidFill>
                  <a:srgbClr val="ED1849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100K+</a:t>
            </a:r>
            <a:endParaRPr lang="en-US" sz="3600" dirty="0"/>
          </a:p>
        </p:txBody>
      </p:sp>
      <p:sp>
        <p:nvSpPr>
          <p:cNvPr id="8" name="Text 6"/>
          <p:cNvSpPr/>
          <p:nvPr/>
        </p:nvSpPr>
        <p:spPr>
          <a:xfrm>
            <a:off x="640080" y="2697480"/>
            <a:ext cx="17145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949CA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Jobs added in Miami-Dade by 2034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2628900" y="1828800"/>
            <a:ext cx="1897380" cy="1554480"/>
          </a:xfrm>
          <a:prstGeom prst="roundRect">
            <a:avLst>
              <a:gd name="adj" fmla="val 5882"/>
            </a:avLst>
          </a:prstGeom>
          <a:solidFill>
            <a:srgbClr val="2C2C2C"/>
          </a:solidFill>
          <a:ln/>
        </p:spPr>
      </p:sp>
      <p:sp>
        <p:nvSpPr>
          <p:cNvPr id="10" name="Shape 8"/>
          <p:cNvSpPr/>
          <p:nvPr/>
        </p:nvSpPr>
        <p:spPr>
          <a:xfrm>
            <a:off x="2628900" y="1828800"/>
            <a:ext cx="1897380" cy="54864"/>
          </a:xfrm>
          <a:prstGeom prst="rect">
            <a:avLst/>
          </a:prstGeom>
          <a:solidFill>
            <a:srgbClr val="009FB7"/>
          </a:solidFill>
          <a:ln/>
        </p:spPr>
      </p:sp>
      <p:sp>
        <p:nvSpPr>
          <p:cNvPr id="11" name="Text 9"/>
          <p:cNvSpPr/>
          <p:nvPr/>
        </p:nvSpPr>
        <p:spPr>
          <a:xfrm>
            <a:off x="2628900" y="2011680"/>
            <a:ext cx="18973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600" b="1" dirty="0">
                <a:solidFill>
                  <a:srgbClr val="009FB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55¢</a:t>
            </a:r>
            <a:endParaRPr lang="en-US" sz="3600" dirty="0"/>
          </a:p>
        </p:txBody>
      </p:sp>
      <p:sp>
        <p:nvSpPr>
          <p:cNvPr id="12" name="Text 10"/>
          <p:cNvSpPr/>
          <p:nvPr/>
        </p:nvSpPr>
        <p:spPr>
          <a:xfrm>
            <a:off x="2720340" y="2697480"/>
            <a:ext cx="17145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949CA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Hispanic women earn per dollar</a:t>
            </a:r>
            <a:endParaRPr lang="en-US" sz="1100" dirty="0"/>
          </a:p>
        </p:txBody>
      </p:sp>
      <p:sp>
        <p:nvSpPr>
          <p:cNvPr id="13" name="Shape 11"/>
          <p:cNvSpPr/>
          <p:nvPr/>
        </p:nvSpPr>
        <p:spPr>
          <a:xfrm>
            <a:off x="4709160" y="1828800"/>
            <a:ext cx="1897380" cy="1554480"/>
          </a:xfrm>
          <a:prstGeom prst="roundRect">
            <a:avLst>
              <a:gd name="adj" fmla="val 5882"/>
            </a:avLst>
          </a:prstGeom>
          <a:solidFill>
            <a:srgbClr val="2C2C2C"/>
          </a:solidFill>
          <a:ln/>
        </p:spPr>
      </p:sp>
      <p:sp>
        <p:nvSpPr>
          <p:cNvPr id="14" name="Shape 12"/>
          <p:cNvSpPr/>
          <p:nvPr/>
        </p:nvSpPr>
        <p:spPr>
          <a:xfrm>
            <a:off x="4709160" y="1828800"/>
            <a:ext cx="1897380" cy="54864"/>
          </a:xfrm>
          <a:prstGeom prst="rect">
            <a:avLst/>
          </a:prstGeom>
          <a:solidFill>
            <a:srgbClr val="FF9C33"/>
          </a:solidFill>
          <a:ln/>
        </p:spPr>
      </p:sp>
      <p:sp>
        <p:nvSpPr>
          <p:cNvPr id="15" name="Text 13"/>
          <p:cNvSpPr/>
          <p:nvPr/>
        </p:nvSpPr>
        <p:spPr>
          <a:xfrm>
            <a:off x="4709160" y="2011680"/>
            <a:ext cx="18973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600" b="1" dirty="0">
                <a:solidFill>
                  <a:srgbClr val="FF9C3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14%</a:t>
            </a:r>
            <a:endParaRPr lang="en-US" sz="3600" dirty="0"/>
          </a:p>
        </p:txBody>
      </p:sp>
      <p:sp>
        <p:nvSpPr>
          <p:cNvPr id="16" name="Text 14"/>
          <p:cNvSpPr/>
          <p:nvPr/>
        </p:nvSpPr>
        <p:spPr>
          <a:xfrm>
            <a:off x="4800600" y="2697480"/>
            <a:ext cx="17145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949CA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Girls in male-dominated career fields</a:t>
            </a:r>
            <a:endParaRPr lang="en-US" sz="1100" dirty="0"/>
          </a:p>
        </p:txBody>
      </p:sp>
      <p:sp>
        <p:nvSpPr>
          <p:cNvPr id="17" name="Shape 15"/>
          <p:cNvSpPr/>
          <p:nvPr/>
        </p:nvSpPr>
        <p:spPr>
          <a:xfrm>
            <a:off x="6789420" y="1828800"/>
            <a:ext cx="1897380" cy="1554480"/>
          </a:xfrm>
          <a:prstGeom prst="roundRect">
            <a:avLst>
              <a:gd name="adj" fmla="val 5882"/>
            </a:avLst>
          </a:prstGeom>
          <a:solidFill>
            <a:srgbClr val="2C2C2C"/>
          </a:solidFill>
          <a:ln/>
        </p:spPr>
      </p:sp>
      <p:sp>
        <p:nvSpPr>
          <p:cNvPr id="18" name="Shape 16"/>
          <p:cNvSpPr/>
          <p:nvPr/>
        </p:nvSpPr>
        <p:spPr>
          <a:xfrm>
            <a:off x="6789420" y="1828800"/>
            <a:ext cx="1897380" cy="54864"/>
          </a:xfrm>
          <a:prstGeom prst="rect">
            <a:avLst/>
          </a:prstGeom>
          <a:solidFill>
            <a:srgbClr val="0F6E56"/>
          </a:solidFill>
          <a:ln/>
        </p:spPr>
      </p:sp>
      <p:sp>
        <p:nvSpPr>
          <p:cNvPr id="19" name="Text 17"/>
          <p:cNvSpPr/>
          <p:nvPr/>
        </p:nvSpPr>
        <p:spPr>
          <a:xfrm>
            <a:off x="6789420" y="2011680"/>
            <a:ext cx="18973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600" b="1" dirty="0">
                <a:solidFill>
                  <a:srgbClr val="0F6E5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2%</a:t>
            </a:r>
            <a:endParaRPr lang="en-US" sz="3600" dirty="0"/>
          </a:p>
        </p:txBody>
      </p:sp>
      <p:sp>
        <p:nvSpPr>
          <p:cNvPr id="20" name="Text 18"/>
          <p:cNvSpPr/>
          <p:nvPr/>
        </p:nvSpPr>
        <p:spPr>
          <a:xfrm>
            <a:off x="6880860" y="2697480"/>
            <a:ext cx="17145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949CA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HS students who've completed an internship</a:t>
            </a:r>
            <a:endParaRPr lang="en-US" sz="1100" dirty="0"/>
          </a:p>
        </p:txBody>
      </p:sp>
      <p:sp>
        <p:nvSpPr>
          <p:cNvPr id="21" name="Text 19"/>
          <p:cNvSpPr/>
          <p:nvPr/>
        </p:nvSpPr>
        <p:spPr>
          <a:xfrm>
            <a:off x="548640" y="3840480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BBBB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Power Hour fills the gap with named skills, real industry feedback, and paid internships — for girls who've been left out of high-wage pathways.</a:t>
            </a:r>
            <a:endParaRPr lang="en-US" sz="13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365760"/>
            <a:ext cx="1280160" cy="274320"/>
          </a:xfrm>
          <a:prstGeom prst="roundRect">
            <a:avLst>
              <a:gd name="adj" fmla="val 40000"/>
            </a:avLst>
          </a:prstGeom>
          <a:solidFill>
            <a:srgbClr val="FDE8ED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365760"/>
            <a:ext cx="12801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spc="200" kern="0" dirty="0">
                <a:solidFill>
                  <a:srgbClr val="9205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SPINE</a:t>
            </a:r>
            <a:endParaRPr lang="en-US" sz="900" dirty="0"/>
          </a:p>
        </p:txBody>
      </p:sp>
      <p:sp>
        <p:nvSpPr>
          <p:cNvPr id="4" name="Text 2"/>
          <p:cNvSpPr/>
          <p:nvPr/>
        </p:nvSpPr>
        <p:spPr>
          <a:xfrm>
            <a:off x="548640" y="77724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1A1A1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18 Skills, Grouped Into 6 Clusters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548640" y="132588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B71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One cluster per session-month, Nov–Apr. All 4 years revisit the same 6 in the same order, deepening each year.</a:t>
            </a:r>
            <a:endParaRPr lang="en-US" sz="1100" dirty="0"/>
          </a:p>
        </p:txBody>
      </p:sp>
      <p:sp>
        <p:nvSpPr>
          <p:cNvPr id="6" name="Shape 4"/>
          <p:cNvSpPr/>
          <p:nvPr/>
        </p:nvSpPr>
        <p:spPr>
          <a:xfrm>
            <a:off x="548640" y="1783080"/>
            <a:ext cx="2697480" cy="1188720"/>
          </a:xfrm>
          <a:prstGeom prst="rect">
            <a:avLst/>
          </a:prstGeom>
          <a:solidFill>
            <a:srgbClr val="FDE8ED"/>
          </a:solidFill>
          <a:ln/>
        </p:spPr>
      </p:sp>
      <p:sp>
        <p:nvSpPr>
          <p:cNvPr id="7" name="Shape 5"/>
          <p:cNvSpPr/>
          <p:nvPr/>
        </p:nvSpPr>
        <p:spPr>
          <a:xfrm>
            <a:off x="548640" y="1783080"/>
            <a:ext cx="2697480" cy="45720"/>
          </a:xfrm>
          <a:prstGeom prst="rect">
            <a:avLst/>
          </a:prstGeom>
          <a:solidFill>
            <a:srgbClr val="ED1849"/>
          </a:solidFill>
          <a:ln/>
        </p:spPr>
      </p:sp>
      <p:sp>
        <p:nvSpPr>
          <p:cNvPr id="8" name="Text 6"/>
          <p:cNvSpPr/>
          <p:nvPr/>
        </p:nvSpPr>
        <p:spPr>
          <a:xfrm>
            <a:off x="685800" y="1874520"/>
            <a:ext cx="24231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200" kern="0" dirty="0">
                <a:solidFill>
                  <a:srgbClr val="ED184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01 · NOV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685800" y="2148840"/>
            <a:ext cx="24231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92052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Foundation of Self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685800" y="2560320"/>
            <a:ext cx="24231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9205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Reliability · Learning Agility · Adaptability</a:t>
            </a:r>
            <a:endParaRPr lang="en-US" sz="950" dirty="0"/>
          </a:p>
        </p:txBody>
      </p:sp>
      <p:sp>
        <p:nvSpPr>
          <p:cNvPr id="11" name="Shape 9"/>
          <p:cNvSpPr/>
          <p:nvPr/>
        </p:nvSpPr>
        <p:spPr>
          <a:xfrm>
            <a:off x="3337560" y="1783080"/>
            <a:ext cx="2697480" cy="1188720"/>
          </a:xfrm>
          <a:prstGeom prst="rect">
            <a:avLst/>
          </a:prstGeom>
          <a:solidFill>
            <a:srgbClr val="E0F4F7"/>
          </a:solidFill>
          <a:ln/>
        </p:spPr>
      </p:sp>
      <p:sp>
        <p:nvSpPr>
          <p:cNvPr id="12" name="Shape 10"/>
          <p:cNvSpPr/>
          <p:nvPr/>
        </p:nvSpPr>
        <p:spPr>
          <a:xfrm>
            <a:off x="3337560" y="1783080"/>
            <a:ext cx="2697480" cy="45720"/>
          </a:xfrm>
          <a:prstGeom prst="rect">
            <a:avLst/>
          </a:prstGeom>
          <a:solidFill>
            <a:srgbClr val="009FB7"/>
          </a:solidFill>
          <a:ln/>
        </p:spPr>
      </p:sp>
      <p:sp>
        <p:nvSpPr>
          <p:cNvPr id="13" name="Text 11"/>
          <p:cNvSpPr/>
          <p:nvPr/>
        </p:nvSpPr>
        <p:spPr>
          <a:xfrm>
            <a:off x="3474720" y="1874520"/>
            <a:ext cx="24231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200" kern="0" dirty="0">
                <a:solidFill>
                  <a:srgbClr val="009F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02 · DEC</a:t>
            </a:r>
            <a:endParaRPr lang="en-US" sz="1100" dirty="0"/>
          </a:p>
        </p:txBody>
      </p:sp>
      <p:sp>
        <p:nvSpPr>
          <p:cNvPr id="14" name="Text 12"/>
          <p:cNvSpPr/>
          <p:nvPr/>
        </p:nvSpPr>
        <p:spPr>
          <a:xfrm>
            <a:off x="3474720" y="2148840"/>
            <a:ext cx="24231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6F8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Communication &amp; Connection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3474720" y="2560320"/>
            <a:ext cx="24231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006F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Communication · Networking · Virtual Collab</a:t>
            </a:r>
            <a:endParaRPr lang="en-US" sz="950" dirty="0"/>
          </a:p>
        </p:txBody>
      </p:sp>
      <p:sp>
        <p:nvSpPr>
          <p:cNvPr id="16" name="Shape 14"/>
          <p:cNvSpPr/>
          <p:nvPr/>
        </p:nvSpPr>
        <p:spPr>
          <a:xfrm>
            <a:off x="6126480" y="1783080"/>
            <a:ext cx="2697480" cy="1188720"/>
          </a:xfrm>
          <a:prstGeom prst="rect">
            <a:avLst/>
          </a:prstGeom>
          <a:solidFill>
            <a:srgbClr val="EEEDFE"/>
          </a:solidFill>
          <a:ln/>
        </p:spPr>
      </p:sp>
      <p:sp>
        <p:nvSpPr>
          <p:cNvPr id="17" name="Shape 15"/>
          <p:cNvSpPr/>
          <p:nvPr/>
        </p:nvSpPr>
        <p:spPr>
          <a:xfrm>
            <a:off x="6126480" y="1783080"/>
            <a:ext cx="2697480" cy="45720"/>
          </a:xfrm>
          <a:prstGeom prst="rect">
            <a:avLst/>
          </a:prstGeom>
          <a:solidFill>
            <a:srgbClr val="534AB7"/>
          </a:solidFill>
          <a:ln/>
        </p:spPr>
      </p:sp>
      <p:sp>
        <p:nvSpPr>
          <p:cNvPr id="18" name="Text 16"/>
          <p:cNvSpPr/>
          <p:nvPr/>
        </p:nvSpPr>
        <p:spPr>
          <a:xfrm>
            <a:off x="6263640" y="1874520"/>
            <a:ext cx="24231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200" kern="0" dirty="0">
                <a:solidFill>
                  <a:srgbClr val="534A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03 · JAN</a:t>
            </a:r>
            <a:endParaRPr lang="en-US" sz="1100" dirty="0"/>
          </a:p>
        </p:txBody>
      </p:sp>
      <p:sp>
        <p:nvSpPr>
          <p:cNvPr id="19" name="Text 17"/>
          <p:cNvSpPr/>
          <p:nvPr/>
        </p:nvSpPr>
        <p:spPr>
          <a:xfrm>
            <a:off x="6263640" y="2148840"/>
            <a:ext cx="24231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3C3489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Thinking Tools</a:t>
            </a:r>
            <a:endParaRPr lang="en-US" sz="1300" dirty="0"/>
          </a:p>
        </p:txBody>
      </p:sp>
      <p:sp>
        <p:nvSpPr>
          <p:cNvPr id="20" name="Text 18"/>
          <p:cNvSpPr/>
          <p:nvPr/>
        </p:nvSpPr>
        <p:spPr>
          <a:xfrm>
            <a:off x="6263640" y="2560320"/>
            <a:ext cx="24231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3C348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Critical Thinking · Problem Solving · Systems Design</a:t>
            </a:r>
            <a:endParaRPr lang="en-US" sz="950" dirty="0"/>
          </a:p>
        </p:txBody>
      </p:sp>
      <p:sp>
        <p:nvSpPr>
          <p:cNvPr id="21" name="Shape 19"/>
          <p:cNvSpPr/>
          <p:nvPr/>
        </p:nvSpPr>
        <p:spPr>
          <a:xfrm>
            <a:off x="548640" y="3063240"/>
            <a:ext cx="2697480" cy="1188720"/>
          </a:xfrm>
          <a:prstGeom prst="rect">
            <a:avLst/>
          </a:prstGeom>
          <a:solidFill>
            <a:srgbClr val="FFF4E6"/>
          </a:solidFill>
          <a:ln/>
        </p:spPr>
      </p:sp>
      <p:sp>
        <p:nvSpPr>
          <p:cNvPr id="22" name="Shape 20"/>
          <p:cNvSpPr/>
          <p:nvPr/>
        </p:nvSpPr>
        <p:spPr>
          <a:xfrm>
            <a:off x="548640" y="3063240"/>
            <a:ext cx="2697480" cy="45720"/>
          </a:xfrm>
          <a:prstGeom prst="rect">
            <a:avLst/>
          </a:prstGeom>
          <a:solidFill>
            <a:srgbClr val="FF9C33"/>
          </a:solidFill>
          <a:ln/>
        </p:spPr>
      </p:sp>
      <p:sp>
        <p:nvSpPr>
          <p:cNvPr id="23" name="Text 21"/>
          <p:cNvSpPr/>
          <p:nvPr/>
        </p:nvSpPr>
        <p:spPr>
          <a:xfrm>
            <a:off x="685800" y="3154680"/>
            <a:ext cx="24231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200" kern="0" dirty="0">
                <a:solidFill>
                  <a:srgbClr val="FF9C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04 · FEB</a:t>
            </a:r>
            <a:endParaRPr lang="en-US" sz="1100" dirty="0"/>
          </a:p>
        </p:txBody>
      </p:sp>
      <p:sp>
        <p:nvSpPr>
          <p:cNvPr id="24" name="Text 22"/>
          <p:cNvSpPr/>
          <p:nvPr/>
        </p:nvSpPr>
        <p:spPr>
          <a:xfrm>
            <a:off x="685800" y="3429000"/>
            <a:ext cx="24231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8C4F0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Doing &amp; Delivering</a:t>
            </a:r>
            <a:endParaRPr lang="en-US" sz="1300" dirty="0"/>
          </a:p>
        </p:txBody>
      </p:sp>
      <p:sp>
        <p:nvSpPr>
          <p:cNvPr id="25" name="Text 23"/>
          <p:cNvSpPr/>
          <p:nvPr/>
        </p:nvSpPr>
        <p:spPr>
          <a:xfrm>
            <a:off x="685800" y="3840480"/>
            <a:ext cx="24231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8C4F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Teamwork · Resource Mgmt · Project Execution</a:t>
            </a:r>
            <a:endParaRPr lang="en-US" sz="950" dirty="0"/>
          </a:p>
        </p:txBody>
      </p:sp>
      <p:sp>
        <p:nvSpPr>
          <p:cNvPr id="26" name="Shape 24"/>
          <p:cNvSpPr/>
          <p:nvPr/>
        </p:nvSpPr>
        <p:spPr>
          <a:xfrm>
            <a:off x="3337560" y="3063240"/>
            <a:ext cx="2697480" cy="1188720"/>
          </a:xfrm>
          <a:prstGeom prst="rect">
            <a:avLst/>
          </a:prstGeom>
          <a:solidFill>
            <a:srgbClr val="FAECE7"/>
          </a:solidFill>
          <a:ln/>
        </p:spPr>
      </p:sp>
      <p:sp>
        <p:nvSpPr>
          <p:cNvPr id="27" name="Shape 25"/>
          <p:cNvSpPr/>
          <p:nvPr/>
        </p:nvSpPr>
        <p:spPr>
          <a:xfrm>
            <a:off x="3337560" y="3063240"/>
            <a:ext cx="2697480" cy="45720"/>
          </a:xfrm>
          <a:prstGeom prst="rect">
            <a:avLst/>
          </a:prstGeom>
          <a:solidFill>
            <a:srgbClr val="E0655A"/>
          </a:solidFill>
          <a:ln/>
        </p:spPr>
      </p:sp>
      <p:sp>
        <p:nvSpPr>
          <p:cNvPr id="28" name="Text 26"/>
          <p:cNvSpPr/>
          <p:nvPr/>
        </p:nvSpPr>
        <p:spPr>
          <a:xfrm>
            <a:off x="3474720" y="3154680"/>
            <a:ext cx="24231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200" kern="0" dirty="0">
                <a:solidFill>
                  <a:srgbClr val="E0655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05 · MAR</a:t>
            </a:r>
            <a:endParaRPr lang="en-US" sz="1100" dirty="0"/>
          </a:p>
        </p:txBody>
      </p:sp>
      <p:sp>
        <p:nvSpPr>
          <p:cNvPr id="29" name="Text 27"/>
          <p:cNvSpPr/>
          <p:nvPr/>
        </p:nvSpPr>
        <p:spPr>
          <a:xfrm>
            <a:off x="3474720" y="3429000"/>
            <a:ext cx="24231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993C1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Influence &amp; Advocacy</a:t>
            </a:r>
            <a:endParaRPr lang="en-US" sz="1300" dirty="0"/>
          </a:p>
        </p:txBody>
      </p:sp>
      <p:sp>
        <p:nvSpPr>
          <p:cNvPr id="30" name="Text 28"/>
          <p:cNvSpPr/>
          <p:nvPr/>
        </p:nvSpPr>
        <p:spPr>
          <a:xfrm>
            <a:off x="3474720" y="3840480"/>
            <a:ext cx="24231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993C1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Leadership · Negotiation · Financial Resilience</a:t>
            </a:r>
            <a:endParaRPr lang="en-US" sz="950" dirty="0"/>
          </a:p>
        </p:txBody>
      </p:sp>
      <p:sp>
        <p:nvSpPr>
          <p:cNvPr id="31" name="Shape 29"/>
          <p:cNvSpPr/>
          <p:nvPr/>
        </p:nvSpPr>
        <p:spPr>
          <a:xfrm>
            <a:off x="6126480" y="3063240"/>
            <a:ext cx="2697480" cy="1188720"/>
          </a:xfrm>
          <a:prstGeom prst="rect">
            <a:avLst/>
          </a:prstGeom>
          <a:solidFill>
            <a:srgbClr val="E1F5EE"/>
          </a:solidFill>
          <a:ln/>
        </p:spPr>
      </p:sp>
      <p:sp>
        <p:nvSpPr>
          <p:cNvPr id="32" name="Shape 30"/>
          <p:cNvSpPr/>
          <p:nvPr/>
        </p:nvSpPr>
        <p:spPr>
          <a:xfrm>
            <a:off x="6126480" y="3063240"/>
            <a:ext cx="2697480" cy="45720"/>
          </a:xfrm>
          <a:prstGeom prst="rect">
            <a:avLst/>
          </a:prstGeom>
          <a:solidFill>
            <a:srgbClr val="0F6E56"/>
          </a:solidFill>
          <a:ln/>
        </p:spPr>
      </p:sp>
      <p:sp>
        <p:nvSpPr>
          <p:cNvPr id="33" name="Text 31"/>
          <p:cNvSpPr/>
          <p:nvPr/>
        </p:nvSpPr>
        <p:spPr>
          <a:xfrm>
            <a:off x="6263640" y="3154680"/>
            <a:ext cx="24231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200" kern="0" dirty="0">
                <a:solidFill>
                  <a:srgbClr val="0F6E5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06 · APR</a:t>
            </a:r>
            <a:endParaRPr lang="en-US" sz="1100" dirty="0"/>
          </a:p>
        </p:txBody>
      </p:sp>
      <p:sp>
        <p:nvSpPr>
          <p:cNvPr id="34" name="Text 32"/>
          <p:cNvSpPr/>
          <p:nvPr/>
        </p:nvSpPr>
        <p:spPr>
          <a:xfrm>
            <a:off x="6263640" y="3429000"/>
            <a:ext cx="24231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A574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Innovation &amp; Future Fluency</a:t>
            </a:r>
            <a:endParaRPr lang="en-US" sz="1300" dirty="0"/>
          </a:p>
        </p:txBody>
      </p:sp>
      <p:sp>
        <p:nvSpPr>
          <p:cNvPr id="35" name="Text 33"/>
          <p:cNvSpPr/>
          <p:nvPr/>
        </p:nvSpPr>
        <p:spPr>
          <a:xfrm>
            <a:off x="6263640" y="3840480"/>
            <a:ext cx="24231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0A57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Entrepreneurial · Design Thinking · AI &amp; Tech</a:t>
            </a:r>
            <a:endParaRPr lang="en-US" sz="950" dirty="0"/>
          </a:p>
        </p:txBody>
      </p:sp>
      <p:sp>
        <p:nvSpPr>
          <p:cNvPr id="36" name="Shape 34"/>
          <p:cNvSpPr/>
          <p:nvPr/>
        </p:nvSpPr>
        <p:spPr>
          <a:xfrm>
            <a:off x="548640" y="4434840"/>
            <a:ext cx="8229600" cy="457200"/>
          </a:xfrm>
          <a:prstGeom prst="rect">
            <a:avLst/>
          </a:prstGeom>
          <a:solidFill>
            <a:srgbClr val="F4F5F6"/>
          </a:solidFill>
          <a:ln/>
        </p:spPr>
      </p:sp>
      <p:sp>
        <p:nvSpPr>
          <p:cNvPr id="37" name="Text 35"/>
          <p:cNvSpPr/>
          <p:nvPr/>
        </p:nvSpPr>
        <p:spPr>
          <a:xfrm>
            <a:off x="731520" y="4498848"/>
            <a:ext cx="78638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9205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Within-year arc: </a:t>
            </a:r>
            <a:pPr indent="0" marL="0">
              <a:buNone/>
            </a:pPr>
            <a:r>
              <a:rPr lang="en-US" sz="1100" dirty="0">
                <a:solidFill>
                  <a:srgbClr val="2C2C2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know yourself → connect → think hard → do the work → influence &amp; advocate → look ahead.</a:t>
            </a:r>
            <a:endParaRPr lang="en-US" sz="1100" dirty="0"/>
          </a:p>
        </p:txBody>
      </p:sp>
      <p:sp>
        <p:nvSpPr>
          <p:cNvPr id="38" name="Shape 36"/>
          <p:cNvSpPr/>
          <p:nvPr/>
        </p:nvSpPr>
        <p:spPr>
          <a:xfrm>
            <a:off x="0" y="5088636"/>
            <a:ext cx="1524000" cy="54864"/>
          </a:xfrm>
          <a:prstGeom prst="rect">
            <a:avLst/>
          </a:prstGeom>
          <a:solidFill>
            <a:srgbClr val="ED1849"/>
          </a:solidFill>
          <a:ln/>
        </p:spPr>
      </p:sp>
      <p:sp>
        <p:nvSpPr>
          <p:cNvPr id="39" name="Shape 37"/>
          <p:cNvSpPr/>
          <p:nvPr/>
        </p:nvSpPr>
        <p:spPr>
          <a:xfrm>
            <a:off x="1524000" y="5088636"/>
            <a:ext cx="1524000" cy="54864"/>
          </a:xfrm>
          <a:prstGeom prst="rect">
            <a:avLst/>
          </a:prstGeom>
          <a:solidFill>
            <a:srgbClr val="009FB7"/>
          </a:solidFill>
          <a:ln/>
        </p:spPr>
      </p:sp>
      <p:sp>
        <p:nvSpPr>
          <p:cNvPr id="40" name="Shape 38"/>
          <p:cNvSpPr/>
          <p:nvPr/>
        </p:nvSpPr>
        <p:spPr>
          <a:xfrm>
            <a:off x="3048000" y="5088636"/>
            <a:ext cx="1524000" cy="54864"/>
          </a:xfrm>
          <a:prstGeom prst="rect">
            <a:avLst/>
          </a:prstGeom>
          <a:solidFill>
            <a:srgbClr val="534AB7"/>
          </a:solidFill>
          <a:ln/>
        </p:spPr>
      </p:sp>
      <p:sp>
        <p:nvSpPr>
          <p:cNvPr id="41" name="Shape 39"/>
          <p:cNvSpPr/>
          <p:nvPr/>
        </p:nvSpPr>
        <p:spPr>
          <a:xfrm>
            <a:off x="4572000" y="5088636"/>
            <a:ext cx="1524000" cy="54864"/>
          </a:xfrm>
          <a:prstGeom prst="rect">
            <a:avLst/>
          </a:prstGeom>
          <a:solidFill>
            <a:srgbClr val="FF9C33"/>
          </a:solidFill>
          <a:ln/>
        </p:spPr>
      </p:sp>
      <p:sp>
        <p:nvSpPr>
          <p:cNvPr id="42" name="Shape 40"/>
          <p:cNvSpPr/>
          <p:nvPr/>
        </p:nvSpPr>
        <p:spPr>
          <a:xfrm>
            <a:off x="6096000" y="5088636"/>
            <a:ext cx="1524000" cy="54864"/>
          </a:xfrm>
          <a:prstGeom prst="rect">
            <a:avLst/>
          </a:prstGeom>
          <a:solidFill>
            <a:srgbClr val="E0655A"/>
          </a:solidFill>
          <a:ln/>
        </p:spPr>
      </p:sp>
      <p:sp>
        <p:nvSpPr>
          <p:cNvPr id="43" name="Shape 41"/>
          <p:cNvSpPr/>
          <p:nvPr/>
        </p:nvSpPr>
        <p:spPr>
          <a:xfrm>
            <a:off x="7620000" y="5088636"/>
            <a:ext cx="1524000" cy="54864"/>
          </a:xfrm>
          <a:prstGeom prst="rect">
            <a:avLst/>
          </a:prstGeom>
          <a:solidFill>
            <a:srgbClr val="0F6E56"/>
          </a:solidFill>
          <a:ln/>
        </p:spPr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365760"/>
            <a:ext cx="1280160" cy="274320"/>
          </a:xfrm>
          <a:prstGeom prst="roundRect">
            <a:avLst>
              <a:gd name="adj" fmla="val 40000"/>
            </a:avLst>
          </a:prstGeom>
          <a:solidFill>
            <a:srgbClr val="EEEDFE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365760"/>
            <a:ext cx="12801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spc="200" kern="0" dirty="0">
                <a:solidFill>
                  <a:srgbClr val="3C348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RUBRIC</a:t>
            </a:r>
            <a:endParaRPr lang="en-US" sz="900" dirty="0"/>
          </a:p>
        </p:txBody>
      </p:sp>
      <p:sp>
        <p:nvSpPr>
          <p:cNvPr id="4" name="Text 2"/>
          <p:cNvSpPr/>
          <p:nvPr/>
        </p:nvSpPr>
        <p:spPr>
          <a:xfrm>
            <a:off x="548640" y="77724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1A1A1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Same skills every year. Deepening every year.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548640" y="132588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B71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 girl in Y1 and a girl in Y4 work the same skill in the same month — at different rungs of the same ladder.</a:t>
            </a:r>
            <a:endParaRPr lang="en-US" sz="1100" dirty="0"/>
          </a:p>
        </p:txBody>
      </p:sp>
      <p:sp>
        <p:nvSpPr>
          <p:cNvPr id="6" name="Shape 4"/>
          <p:cNvSpPr/>
          <p:nvPr/>
        </p:nvSpPr>
        <p:spPr>
          <a:xfrm>
            <a:off x="548640" y="1920240"/>
            <a:ext cx="1897380" cy="2468880"/>
          </a:xfrm>
          <a:prstGeom prst="rect">
            <a:avLst/>
          </a:prstGeom>
          <a:solidFill>
            <a:srgbClr val="E0F4F7"/>
          </a:solidFill>
          <a:ln/>
        </p:spPr>
      </p:sp>
      <p:sp>
        <p:nvSpPr>
          <p:cNvPr id="7" name="Shape 5"/>
          <p:cNvSpPr/>
          <p:nvPr/>
        </p:nvSpPr>
        <p:spPr>
          <a:xfrm>
            <a:off x="548640" y="1920240"/>
            <a:ext cx="1897380" cy="45720"/>
          </a:xfrm>
          <a:prstGeom prst="rect">
            <a:avLst/>
          </a:prstGeom>
          <a:solidFill>
            <a:srgbClr val="009FB7"/>
          </a:solidFill>
          <a:ln/>
        </p:spPr>
      </p:sp>
      <p:sp>
        <p:nvSpPr>
          <p:cNvPr id="8" name="Text 6"/>
          <p:cNvSpPr/>
          <p:nvPr/>
        </p:nvSpPr>
        <p:spPr>
          <a:xfrm>
            <a:off x="685800" y="2057400"/>
            <a:ext cx="16230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009FB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Y1</a:t>
            </a:r>
            <a:endParaRPr lang="en-US" sz="2800" dirty="0"/>
          </a:p>
        </p:txBody>
      </p:sp>
      <p:sp>
        <p:nvSpPr>
          <p:cNvPr id="9" name="Text 7"/>
          <p:cNvSpPr/>
          <p:nvPr/>
        </p:nvSpPr>
        <p:spPr>
          <a:xfrm>
            <a:off x="685800" y="2514600"/>
            <a:ext cx="16230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150" kern="0" dirty="0">
                <a:solidFill>
                  <a:srgbClr val="006F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CURIOUS OBSERVER</a:t>
            </a:r>
            <a:endParaRPr lang="en-US" sz="900" dirty="0"/>
          </a:p>
        </p:txBody>
      </p:sp>
      <p:sp>
        <p:nvSpPr>
          <p:cNvPr id="10" name="Text 8"/>
          <p:cNvSpPr/>
          <p:nvPr/>
        </p:nvSpPr>
        <p:spPr>
          <a:xfrm>
            <a:off x="685800" y="2788920"/>
            <a:ext cx="16230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06F8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Aware</a:t>
            </a:r>
            <a:endParaRPr lang="en-US" sz="1800" dirty="0"/>
          </a:p>
        </p:txBody>
      </p:sp>
      <p:sp>
        <p:nvSpPr>
          <p:cNvPr id="11" name="Text 9"/>
          <p:cNvSpPr/>
          <p:nvPr/>
        </p:nvSpPr>
        <p:spPr>
          <a:xfrm>
            <a:off x="685800" y="3246120"/>
            <a:ext cx="162306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06F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Knows the skill exists; can name it; has done it once.</a:t>
            </a:r>
            <a:endParaRPr lang="en-US" sz="1000" dirty="0"/>
          </a:p>
        </p:txBody>
      </p:sp>
      <p:sp>
        <p:nvSpPr>
          <p:cNvPr id="12" name="Shape 10"/>
          <p:cNvSpPr/>
          <p:nvPr/>
        </p:nvSpPr>
        <p:spPr>
          <a:xfrm>
            <a:off x="2628900" y="1920240"/>
            <a:ext cx="1897380" cy="2468880"/>
          </a:xfrm>
          <a:prstGeom prst="rect">
            <a:avLst/>
          </a:prstGeom>
          <a:solidFill>
            <a:srgbClr val="EEEDFE"/>
          </a:solidFill>
          <a:ln/>
        </p:spPr>
      </p:sp>
      <p:sp>
        <p:nvSpPr>
          <p:cNvPr id="13" name="Shape 11"/>
          <p:cNvSpPr/>
          <p:nvPr/>
        </p:nvSpPr>
        <p:spPr>
          <a:xfrm>
            <a:off x="2628900" y="1920240"/>
            <a:ext cx="1897380" cy="45720"/>
          </a:xfrm>
          <a:prstGeom prst="rect">
            <a:avLst/>
          </a:prstGeom>
          <a:solidFill>
            <a:srgbClr val="534AB7"/>
          </a:solidFill>
          <a:ln/>
        </p:spPr>
      </p:sp>
      <p:sp>
        <p:nvSpPr>
          <p:cNvPr id="14" name="Text 12"/>
          <p:cNvSpPr/>
          <p:nvPr/>
        </p:nvSpPr>
        <p:spPr>
          <a:xfrm>
            <a:off x="2766060" y="2057400"/>
            <a:ext cx="16230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534AB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Y2</a:t>
            </a:r>
            <a:endParaRPr lang="en-US" sz="2800" dirty="0"/>
          </a:p>
        </p:txBody>
      </p:sp>
      <p:sp>
        <p:nvSpPr>
          <p:cNvPr id="15" name="Text 13"/>
          <p:cNvSpPr/>
          <p:nvPr/>
        </p:nvSpPr>
        <p:spPr>
          <a:xfrm>
            <a:off x="2766060" y="2514600"/>
            <a:ext cx="16230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150" kern="0" dirty="0">
                <a:solidFill>
                  <a:srgbClr val="3C348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ACTIVE INVESTIGATOR</a:t>
            </a:r>
            <a:endParaRPr lang="en-US" sz="900" dirty="0"/>
          </a:p>
        </p:txBody>
      </p:sp>
      <p:sp>
        <p:nvSpPr>
          <p:cNvPr id="16" name="Text 14"/>
          <p:cNvSpPr/>
          <p:nvPr/>
        </p:nvSpPr>
        <p:spPr>
          <a:xfrm>
            <a:off x="2766060" y="2788920"/>
            <a:ext cx="16230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3C3489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Practicing</a:t>
            </a:r>
            <a:endParaRPr lang="en-US" sz="1800" dirty="0"/>
          </a:p>
        </p:txBody>
      </p:sp>
      <p:sp>
        <p:nvSpPr>
          <p:cNvPr id="17" name="Text 15"/>
          <p:cNvSpPr/>
          <p:nvPr/>
        </p:nvSpPr>
        <p:spPr>
          <a:xfrm>
            <a:off x="2766060" y="3246120"/>
            <a:ext cx="162306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3C348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Uses the skill with intention in low-stakes settings.</a:t>
            </a:r>
            <a:endParaRPr lang="en-US" sz="1000" dirty="0"/>
          </a:p>
        </p:txBody>
      </p:sp>
      <p:sp>
        <p:nvSpPr>
          <p:cNvPr id="18" name="Shape 16"/>
          <p:cNvSpPr/>
          <p:nvPr/>
        </p:nvSpPr>
        <p:spPr>
          <a:xfrm>
            <a:off x="4709160" y="1920240"/>
            <a:ext cx="1897380" cy="2468880"/>
          </a:xfrm>
          <a:prstGeom prst="rect">
            <a:avLst/>
          </a:prstGeom>
          <a:solidFill>
            <a:srgbClr val="FAEEDA"/>
          </a:solidFill>
          <a:ln/>
        </p:spPr>
      </p:sp>
      <p:sp>
        <p:nvSpPr>
          <p:cNvPr id="19" name="Shape 17"/>
          <p:cNvSpPr/>
          <p:nvPr/>
        </p:nvSpPr>
        <p:spPr>
          <a:xfrm>
            <a:off x="4709160" y="1920240"/>
            <a:ext cx="1897380" cy="45720"/>
          </a:xfrm>
          <a:prstGeom prst="rect">
            <a:avLst/>
          </a:prstGeom>
          <a:solidFill>
            <a:srgbClr val="BA7517"/>
          </a:solidFill>
          <a:ln/>
        </p:spPr>
      </p:sp>
      <p:sp>
        <p:nvSpPr>
          <p:cNvPr id="20" name="Text 18"/>
          <p:cNvSpPr/>
          <p:nvPr/>
        </p:nvSpPr>
        <p:spPr>
          <a:xfrm>
            <a:off x="4846320" y="2057400"/>
            <a:ext cx="16230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BA751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Y3</a:t>
            </a:r>
            <a:endParaRPr lang="en-US" sz="2800" dirty="0"/>
          </a:p>
        </p:txBody>
      </p:sp>
      <p:sp>
        <p:nvSpPr>
          <p:cNvPr id="21" name="Text 19"/>
          <p:cNvSpPr/>
          <p:nvPr/>
        </p:nvSpPr>
        <p:spPr>
          <a:xfrm>
            <a:off x="4846320" y="2514600"/>
            <a:ext cx="16230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150" kern="0" dirty="0">
                <a:solidFill>
                  <a:srgbClr val="854F0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PRACTITIONER</a:t>
            </a:r>
            <a:endParaRPr lang="en-US" sz="900" dirty="0"/>
          </a:p>
        </p:txBody>
      </p:sp>
      <p:sp>
        <p:nvSpPr>
          <p:cNvPr id="22" name="Text 20"/>
          <p:cNvSpPr/>
          <p:nvPr/>
        </p:nvSpPr>
        <p:spPr>
          <a:xfrm>
            <a:off x="4846320" y="2788920"/>
            <a:ext cx="16230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854F0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Applying</a:t>
            </a:r>
            <a:endParaRPr lang="en-US" sz="1800" dirty="0"/>
          </a:p>
        </p:txBody>
      </p:sp>
      <p:sp>
        <p:nvSpPr>
          <p:cNvPr id="23" name="Text 21"/>
          <p:cNvSpPr/>
          <p:nvPr/>
        </p:nvSpPr>
        <p:spPr>
          <a:xfrm>
            <a:off x="4846320" y="3246120"/>
            <a:ext cx="162306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54F0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Uses in real (industry-reviewed) capstone work.</a:t>
            </a:r>
            <a:endParaRPr lang="en-US" sz="1000" dirty="0"/>
          </a:p>
        </p:txBody>
      </p:sp>
      <p:sp>
        <p:nvSpPr>
          <p:cNvPr id="24" name="Shape 22"/>
          <p:cNvSpPr/>
          <p:nvPr/>
        </p:nvSpPr>
        <p:spPr>
          <a:xfrm>
            <a:off x="6789420" y="1920240"/>
            <a:ext cx="1897380" cy="2468880"/>
          </a:xfrm>
          <a:prstGeom prst="rect">
            <a:avLst/>
          </a:prstGeom>
          <a:solidFill>
            <a:srgbClr val="FDE8ED"/>
          </a:solidFill>
          <a:ln/>
        </p:spPr>
      </p:sp>
      <p:sp>
        <p:nvSpPr>
          <p:cNvPr id="25" name="Shape 23"/>
          <p:cNvSpPr/>
          <p:nvPr/>
        </p:nvSpPr>
        <p:spPr>
          <a:xfrm>
            <a:off x="6789420" y="1920240"/>
            <a:ext cx="1897380" cy="45720"/>
          </a:xfrm>
          <a:prstGeom prst="rect">
            <a:avLst/>
          </a:prstGeom>
          <a:solidFill>
            <a:srgbClr val="ED1849"/>
          </a:solidFill>
          <a:ln/>
        </p:spPr>
      </p:sp>
      <p:sp>
        <p:nvSpPr>
          <p:cNvPr id="26" name="Text 24"/>
          <p:cNvSpPr/>
          <p:nvPr/>
        </p:nvSpPr>
        <p:spPr>
          <a:xfrm>
            <a:off x="6926580" y="2057400"/>
            <a:ext cx="16230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ED1849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Y4</a:t>
            </a:r>
            <a:endParaRPr lang="en-US" sz="2800" dirty="0"/>
          </a:p>
        </p:txBody>
      </p:sp>
      <p:sp>
        <p:nvSpPr>
          <p:cNvPr id="27" name="Text 25"/>
          <p:cNvSpPr/>
          <p:nvPr/>
        </p:nvSpPr>
        <p:spPr>
          <a:xfrm>
            <a:off x="6926580" y="2514600"/>
            <a:ext cx="16230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150" kern="0" dirty="0">
                <a:solidFill>
                  <a:srgbClr val="9205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LAUNCHER</a:t>
            </a:r>
            <a:endParaRPr lang="en-US" sz="900" dirty="0"/>
          </a:p>
        </p:txBody>
      </p:sp>
      <p:sp>
        <p:nvSpPr>
          <p:cNvPr id="28" name="Text 26"/>
          <p:cNvSpPr/>
          <p:nvPr/>
        </p:nvSpPr>
        <p:spPr>
          <a:xfrm>
            <a:off x="6926580" y="2788920"/>
            <a:ext cx="16230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92052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Leading</a:t>
            </a:r>
            <a:endParaRPr lang="en-US" sz="1800" dirty="0"/>
          </a:p>
        </p:txBody>
      </p:sp>
      <p:sp>
        <p:nvSpPr>
          <p:cNvPr id="29" name="Text 27"/>
          <p:cNvSpPr/>
          <p:nvPr/>
        </p:nvSpPr>
        <p:spPr>
          <a:xfrm>
            <a:off x="6926580" y="3246120"/>
            <a:ext cx="162306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9205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Models the skill for others; uses it in real-world settings.</a:t>
            </a:r>
            <a:endParaRPr lang="en-US" sz="1000" dirty="0"/>
          </a:p>
        </p:txBody>
      </p:sp>
      <p:sp>
        <p:nvSpPr>
          <p:cNvPr id="30" name="Text 28"/>
          <p:cNvSpPr/>
          <p:nvPr/>
        </p:nvSpPr>
        <p:spPr>
          <a:xfrm>
            <a:off x="548640" y="45720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6B71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 skills × 4 depth levels = 72 cells of behavior + portfolio deliverable. Full matrix in Four_Year_Curriculum_Scope.md.</a:t>
            </a:r>
            <a:endParaRPr lang="en-US" sz="1100" dirty="0"/>
          </a:p>
        </p:txBody>
      </p:sp>
      <p:sp>
        <p:nvSpPr>
          <p:cNvPr id="31" name="Shape 29"/>
          <p:cNvSpPr/>
          <p:nvPr/>
        </p:nvSpPr>
        <p:spPr>
          <a:xfrm>
            <a:off x="0" y="5088636"/>
            <a:ext cx="1524000" cy="54864"/>
          </a:xfrm>
          <a:prstGeom prst="rect">
            <a:avLst/>
          </a:prstGeom>
          <a:solidFill>
            <a:srgbClr val="ED1849"/>
          </a:solidFill>
          <a:ln/>
        </p:spPr>
      </p:sp>
      <p:sp>
        <p:nvSpPr>
          <p:cNvPr id="32" name="Shape 30"/>
          <p:cNvSpPr/>
          <p:nvPr/>
        </p:nvSpPr>
        <p:spPr>
          <a:xfrm>
            <a:off x="1524000" y="5088636"/>
            <a:ext cx="1524000" cy="54864"/>
          </a:xfrm>
          <a:prstGeom prst="rect">
            <a:avLst/>
          </a:prstGeom>
          <a:solidFill>
            <a:srgbClr val="009FB7"/>
          </a:solidFill>
          <a:ln/>
        </p:spPr>
      </p:sp>
      <p:sp>
        <p:nvSpPr>
          <p:cNvPr id="33" name="Shape 31"/>
          <p:cNvSpPr/>
          <p:nvPr/>
        </p:nvSpPr>
        <p:spPr>
          <a:xfrm>
            <a:off x="3048000" y="5088636"/>
            <a:ext cx="1524000" cy="54864"/>
          </a:xfrm>
          <a:prstGeom prst="rect">
            <a:avLst/>
          </a:prstGeom>
          <a:solidFill>
            <a:srgbClr val="534AB7"/>
          </a:solidFill>
          <a:ln/>
        </p:spPr>
      </p:sp>
      <p:sp>
        <p:nvSpPr>
          <p:cNvPr id="34" name="Shape 32"/>
          <p:cNvSpPr/>
          <p:nvPr/>
        </p:nvSpPr>
        <p:spPr>
          <a:xfrm>
            <a:off x="4572000" y="5088636"/>
            <a:ext cx="1524000" cy="54864"/>
          </a:xfrm>
          <a:prstGeom prst="rect">
            <a:avLst/>
          </a:prstGeom>
          <a:solidFill>
            <a:srgbClr val="FF9C33"/>
          </a:solidFill>
          <a:ln/>
        </p:spPr>
      </p:sp>
      <p:sp>
        <p:nvSpPr>
          <p:cNvPr id="35" name="Shape 33"/>
          <p:cNvSpPr/>
          <p:nvPr/>
        </p:nvSpPr>
        <p:spPr>
          <a:xfrm>
            <a:off x="6096000" y="5088636"/>
            <a:ext cx="1524000" cy="54864"/>
          </a:xfrm>
          <a:prstGeom prst="rect">
            <a:avLst/>
          </a:prstGeom>
          <a:solidFill>
            <a:srgbClr val="E0655A"/>
          </a:solidFill>
          <a:ln/>
        </p:spPr>
      </p:sp>
      <p:sp>
        <p:nvSpPr>
          <p:cNvPr id="36" name="Shape 34"/>
          <p:cNvSpPr/>
          <p:nvPr/>
        </p:nvSpPr>
        <p:spPr>
          <a:xfrm>
            <a:off x="7620000" y="5088636"/>
            <a:ext cx="1524000" cy="54864"/>
          </a:xfrm>
          <a:prstGeom prst="rect">
            <a:avLst/>
          </a:prstGeom>
          <a:solidFill>
            <a:srgbClr val="0F6E56"/>
          </a:solidFill>
          <a:ln/>
        </p:spPr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E0655A"/>
          </a:solidFill>
          <a:ln/>
        </p:spPr>
      </p:sp>
      <p:sp>
        <p:nvSpPr>
          <p:cNvPr id="3" name="Shape 1"/>
          <p:cNvSpPr/>
          <p:nvPr/>
        </p:nvSpPr>
        <p:spPr>
          <a:xfrm>
            <a:off x="548640" y="274320"/>
            <a:ext cx="3131820" cy="274320"/>
          </a:xfrm>
          <a:prstGeom prst="roundRect">
            <a:avLst>
              <a:gd name="adj" fmla="val 40000"/>
            </a:avLst>
          </a:prstGeom>
          <a:solidFill>
            <a:srgbClr val="FAECE7"/>
          </a:solidFill>
          <a:ln/>
        </p:spPr>
      </p:sp>
      <p:sp>
        <p:nvSpPr>
          <p:cNvPr id="4" name="Text 2"/>
          <p:cNvSpPr/>
          <p:nvPr/>
        </p:nvSpPr>
        <p:spPr>
          <a:xfrm>
            <a:off x="548640" y="274320"/>
            <a:ext cx="31318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spc="200" kern="0" dirty="0">
                <a:solidFill>
                  <a:srgbClr val="993C1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SAMPLE SKILL LADDER · CLUSTER 5 · MARCH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548640" y="6858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1A1A1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Negotiation: From "First Asks" to live job offers</a:t>
            </a:r>
            <a:endParaRPr lang="en-US" sz="2600" dirty="0"/>
          </a:p>
        </p:txBody>
      </p:sp>
      <p:sp>
        <p:nvSpPr>
          <p:cNvPr id="6" name="Text 4"/>
          <p:cNvSpPr/>
          <p:nvPr/>
        </p:nvSpPr>
        <p:spPr>
          <a:xfrm>
            <a:off x="548640" y="123444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B71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Promoted from a sub-skill in the FL framework to a standalone — for a women-in-leadership program targeting the wage gap.</a:t>
            </a:r>
            <a:endParaRPr lang="en-US" sz="1100" dirty="0"/>
          </a:p>
        </p:txBody>
      </p:sp>
      <p:sp>
        <p:nvSpPr>
          <p:cNvPr id="7" name="Shape 5"/>
          <p:cNvSpPr/>
          <p:nvPr/>
        </p:nvSpPr>
        <p:spPr>
          <a:xfrm>
            <a:off x="548640" y="1783080"/>
            <a:ext cx="1988820" cy="365760"/>
          </a:xfrm>
          <a:prstGeom prst="rect">
            <a:avLst/>
          </a:prstGeom>
          <a:solidFill>
            <a:srgbClr val="1A1A1A"/>
          </a:solidFill>
          <a:ln/>
        </p:spPr>
      </p:sp>
      <p:sp>
        <p:nvSpPr>
          <p:cNvPr id="8" name="Text 6"/>
          <p:cNvSpPr/>
          <p:nvPr/>
        </p:nvSpPr>
        <p:spPr>
          <a:xfrm>
            <a:off x="548640" y="1783080"/>
            <a:ext cx="19888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spc="200" kern="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Y1 AWARE</a:t>
            </a:r>
            <a:endParaRPr lang="en-US" sz="900" dirty="0"/>
          </a:p>
        </p:txBody>
      </p:sp>
      <p:sp>
        <p:nvSpPr>
          <p:cNvPr id="9" name="Shape 7"/>
          <p:cNvSpPr/>
          <p:nvPr/>
        </p:nvSpPr>
        <p:spPr>
          <a:xfrm>
            <a:off x="2628900" y="1783080"/>
            <a:ext cx="1988820" cy="365760"/>
          </a:xfrm>
          <a:prstGeom prst="rect">
            <a:avLst/>
          </a:prstGeom>
          <a:solidFill>
            <a:srgbClr val="1A1A1A"/>
          </a:solidFill>
          <a:ln/>
        </p:spPr>
      </p:sp>
      <p:sp>
        <p:nvSpPr>
          <p:cNvPr id="10" name="Text 8"/>
          <p:cNvSpPr/>
          <p:nvPr/>
        </p:nvSpPr>
        <p:spPr>
          <a:xfrm>
            <a:off x="2628900" y="1783080"/>
            <a:ext cx="19888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spc="200" kern="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Y2 PRACTICING</a:t>
            </a:r>
            <a:endParaRPr lang="en-US" sz="900" dirty="0"/>
          </a:p>
        </p:txBody>
      </p:sp>
      <p:sp>
        <p:nvSpPr>
          <p:cNvPr id="11" name="Shape 9"/>
          <p:cNvSpPr/>
          <p:nvPr/>
        </p:nvSpPr>
        <p:spPr>
          <a:xfrm>
            <a:off x="4709160" y="1783080"/>
            <a:ext cx="1988820" cy="365760"/>
          </a:xfrm>
          <a:prstGeom prst="rect">
            <a:avLst/>
          </a:prstGeom>
          <a:solidFill>
            <a:srgbClr val="1A1A1A"/>
          </a:solidFill>
          <a:ln/>
        </p:spPr>
      </p:sp>
      <p:sp>
        <p:nvSpPr>
          <p:cNvPr id="12" name="Text 10"/>
          <p:cNvSpPr/>
          <p:nvPr/>
        </p:nvSpPr>
        <p:spPr>
          <a:xfrm>
            <a:off x="4709160" y="1783080"/>
            <a:ext cx="19888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spc="200" kern="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Y3 APPLYING</a:t>
            </a:r>
            <a:endParaRPr lang="en-US" sz="900" dirty="0"/>
          </a:p>
        </p:txBody>
      </p:sp>
      <p:sp>
        <p:nvSpPr>
          <p:cNvPr id="13" name="Shape 11"/>
          <p:cNvSpPr/>
          <p:nvPr/>
        </p:nvSpPr>
        <p:spPr>
          <a:xfrm>
            <a:off x="6789420" y="1783080"/>
            <a:ext cx="1988820" cy="365760"/>
          </a:xfrm>
          <a:prstGeom prst="rect">
            <a:avLst/>
          </a:prstGeom>
          <a:solidFill>
            <a:srgbClr val="1A1A1A"/>
          </a:solidFill>
          <a:ln/>
        </p:spPr>
      </p:sp>
      <p:sp>
        <p:nvSpPr>
          <p:cNvPr id="14" name="Text 12"/>
          <p:cNvSpPr/>
          <p:nvPr/>
        </p:nvSpPr>
        <p:spPr>
          <a:xfrm>
            <a:off x="6789420" y="1783080"/>
            <a:ext cx="19888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spc="200" kern="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Y4 LEADING</a:t>
            </a:r>
            <a:endParaRPr lang="en-US" sz="900" dirty="0"/>
          </a:p>
        </p:txBody>
      </p:sp>
      <p:sp>
        <p:nvSpPr>
          <p:cNvPr id="15" name="Shape 13"/>
          <p:cNvSpPr/>
          <p:nvPr/>
        </p:nvSpPr>
        <p:spPr>
          <a:xfrm>
            <a:off x="548640" y="2194560"/>
            <a:ext cx="1988820" cy="1097280"/>
          </a:xfrm>
          <a:prstGeom prst="rect">
            <a:avLst/>
          </a:prstGeom>
          <a:solidFill>
            <a:srgbClr val="E0F4F7"/>
          </a:solidFill>
          <a:ln/>
        </p:spPr>
      </p:sp>
      <p:sp>
        <p:nvSpPr>
          <p:cNvPr id="16" name="Text 14"/>
          <p:cNvSpPr/>
          <p:nvPr/>
        </p:nvSpPr>
        <p:spPr>
          <a:xfrm>
            <a:off x="640080" y="2240280"/>
            <a:ext cx="180594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06F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Practice asking. Wage-gap statistical literacy.</a:t>
            </a:r>
            <a:endParaRPr lang="en-US" sz="1000" dirty="0"/>
          </a:p>
        </p:txBody>
      </p:sp>
      <p:sp>
        <p:nvSpPr>
          <p:cNvPr id="17" name="Shape 15"/>
          <p:cNvSpPr/>
          <p:nvPr/>
        </p:nvSpPr>
        <p:spPr>
          <a:xfrm>
            <a:off x="2628900" y="2194560"/>
            <a:ext cx="1988820" cy="1097280"/>
          </a:xfrm>
          <a:prstGeom prst="rect">
            <a:avLst/>
          </a:prstGeom>
          <a:solidFill>
            <a:srgbClr val="EEEDFE"/>
          </a:solidFill>
          <a:ln/>
        </p:spPr>
      </p:sp>
      <p:sp>
        <p:nvSpPr>
          <p:cNvPr id="18" name="Text 16"/>
          <p:cNvSpPr/>
          <p:nvPr/>
        </p:nvSpPr>
        <p:spPr>
          <a:xfrm>
            <a:off x="2720340" y="2240280"/>
            <a:ext cx="180594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3C348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Negotiate small things in peer/mentor context (deadline, role, scope).</a:t>
            </a:r>
            <a:endParaRPr lang="en-US" sz="1000" dirty="0"/>
          </a:p>
        </p:txBody>
      </p:sp>
      <p:sp>
        <p:nvSpPr>
          <p:cNvPr id="19" name="Shape 17"/>
          <p:cNvSpPr/>
          <p:nvPr/>
        </p:nvSpPr>
        <p:spPr>
          <a:xfrm>
            <a:off x="4709160" y="2194560"/>
            <a:ext cx="1988820" cy="1097280"/>
          </a:xfrm>
          <a:prstGeom prst="rect">
            <a:avLst/>
          </a:prstGeom>
          <a:solidFill>
            <a:srgbClr val="FAEEDA"/>
          </a:solidFill>
          <a:ln/>
        </p:spPr>
      </p:sp>
      <p:sp>
        <p:nvSpPr>
          <p:cNvPr id="20" name="Text 18"/>
          <p:cNvSpPr/>
          <p:nvPr/>
        </p:nvSpPr>
        <p:spPr>
          <a:xfrm>
            <a:off x="4800600" y="2240280"/>
            <a:ext cx="180594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54F0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Salary negotiation simulation with industry mentor; benefits comparison.</a:t>
            </a:r>
            <a:endParaRPr lang="en-US" sz="1000" dirty="0"/>
          </a:p>
        </p:txBody>
      </p:sp>
      <p:sp>
        <p:nvSpPr>
          <p:cNvPr id="21" name="Shape 19"/>
          <p:cNvSpPr/>
          <p:nvPr/>
        </p:nvSpPr>
        <p:spPr>
          <a:xfrm>
            <a:off x="6789420" y="2194560"/>
            <a:ext cx="1988820" cy="1097280"/>
          </a:xfrm>
          <a:prstGeom prst="rect">
            <a:avLst/>
          </a:prstGeom>
          <a:solidFill>
            <a:srgbClr val="FDE8ED"/>
          </a:solidFill>
          <a:ln/>
        </p:spPr>
      </p:sp>
      <p:sp>
        <p:nvSpPr>
          <p:cNvPr id="22" name="Text 20"/>
          <p:cNvSpPr/>
          <p:nvPr/>
        </p:nvSpPr>
        <p:spPr>
          <a:xfrm>
            <a:off x="6880860" y="2240280"/>
            <a:ext cx="180594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9205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Live negotiation: real job offer, scholarship, or internship terms.</a:t>
            </a:r>
            <a:endParaRPr lang="en-US" sz="1000" dirty="0"/>
          </a:p>
        </p:txBody>
      </p:sp>
      <p:sp>
        <p:nvSpPr>
          <p:cNvPr id="23" name="Shape 21"/>
          <p:cNvSpPr/>
          <p:nvPr/>
        </p:nvSpPr>
        <p:spPr>
          <a:xfrm>
            <a:off x="548640" y="3337560"/>
            <a:ext cx="1988820" cy="6400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3DE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640080" y="3383280"/>
            <a:ext cx="18059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8C4F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Deliv: "First Asks" reflection + wage-gap data quiz</a:t>
            </a:r>
            <a:endParaRPr lang="en-US" sz="900" dirty="0"/>
          </a:p>
        </p:txBody>
      </p:sp>
      <p:sp>
        <p:nvSpPr>
          <p:cNvPr id="25" name="Shape 23"/>
          <p:cNvSpPr/>
          <p:nvPr/>
        </p:nvSpPr>
        <p:spPr>
          <a:xfrm>
            <a:off x="2628900" y="3337560"/>
            <a:ext cx="1988820" cy="6400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3DE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2720340" y="3383280"/>
            <a:ext cx="18059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8C4F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Deliv: Negotiation script + outcome reflection</a:t>
            </a:r>
            <a:endParaRPr lang="en-US" sz="900" dirty="0"/>
          </a:p>
        </p:txBody>
      </p:sp>
      <p:sp>
        <p:nvSpPr>
          <p:cNvPr id="27" name="Shape 25"/>
          <p:cNvSpPr/>
          <p:nvPr/>
        </p:nvSpPr>
        <p:spPr>
          <a:xfrm>
            <a:off x="4709160" y="3337560"/>
            <a:ext cx="1988820" cy="6400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3DE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4800600" y="3383280"/>
            <a:ext cx="18059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8C4F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Deliv: Mock offer-letter transcript + analysis</a:t>
            </a:r>
            <a:endParaRPr lang="en-US" sz="900" dirty="0"/>
          </a:p>
        </p:txBody>
      </p:sp>
      <p:sp>
        <p:nvSpPr>
          <p:cNvPr id="29" name="Shape 27"/>
          <p:cNvSpPr/>
          <p:nvPr/>
        </p:nvSpPr>
        <p:spPr>
          <a:xfrm>
            <a:off x="6789420" y="3337560"/>
            <a:ext cx="1988820" cy="6400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3DE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6880860" y="3383280"/>
            <a:ext cx="18059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8C4F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Deliv: Real negotiation outcome + post-negotiation memo</a:t>
            </a:r>
            <a:endParaRPr lang="en-US" sz="900" dirty="0"/>
          </a:p>
        </p:txBody>
      </p:sp>
      <p:sp>
        <p:nvSpPr>
          <p:cNvPr id="31" name="Shape 29"/>
          <p:cNvSpPr/>
          <p:nvPr/>
        </p:nvSpPr>
        <p:spPr>
          <a:xfrm>
            <a:off x="548640" y="4160520"/>
            <a:ext cx="8229600" cy="640080"/>
          </a:xfrm>
          <a:prstGeom prst="rect">
            <a:avLst/>
          </a:prstGeom>
          <a:solidFill>
            <a:srgbClr val="FAECE7"/>
          </a:solidFill>
          <a:ln/>
        </p:spPr>
      </p:sp>
      <p:sp>
        <p:nvSpPr>
          <p:cNvPr id="32" name="Shape 30"/>
          <p:cNvSpPr/>
          <p:nvPr/>
        </p:nvSpPr>
        <p:spPr>
          <a:xfrm>
            <a:off x="548640" y="4160520"/>
            <a:ext cx="45720" cy="640080"/>
          </a:xfrm>
          <a:prstGeom prst="rect">
            <a:avLst/>
          </a:prstGeom>
          <a:solidFill>
            <a:srgbClr val="E0655A"/>
          </a:solidFill>
          <a:ln/>
        </p:spPr>
      </p:sp>
      <p:sp>
        <p:nvSpPr>
          <p:cNvPr id="33" name="Text 31"/>
          <p:cNvSpPr/>
          <p:nvPr/>
        </p:nvSpPr>
        <p:spPr>
          <a:xfrm>
            <a:off x="731520" y="4251960"/>
            <a:ext cx="79552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993C1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Why standalone: </a:t>
            </a:r>
            <a:pPr indent="0" marL="0">
              <a:buNone/>
            </a:pPr>
            <a:r>
              <a:rPr lang="en-US" sz="1100" dirty="0">
                <a:solidFill>
                  <a:srgbClr val="993C1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 program literally framed around women in leadership shouldn't bury negotiation as a sub-skill. The wage gap and ask gap demand a discrete depth ladder.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0F6E56"/>
          </a:solidFill>
          <a:ln/>
        </p:spPr>
      </p:sp>
      <p:sp>
        <p:nvSpPr>
          <p:cNvPr id="3" name="Shape 1"/>
          <p:cNvSpPr/>
          <p:nvPr/>
        </p:nvSpPr>
        <p:spPr>
          <a:xfrm>
            <a:off x="548640" y="274320"/>
            <a:ext cx="3131820" cy="274320"/>
          </a:xfrm>
          <a:prstGeom prst="roundRect">
            <a:avLst>
              <a:gd name="adj" fmla="val 40000"/>
            </a:avLst>
          </a:prstGeom>
          <a:solidFill>
            <a:srgbClr val="E1F5EE"/>
          </a:solidFill>
          <a:ln/>
        </p:spPr>
      </p:sp>
      <p:sp>
        <p:nvSpPr>
          <p:cNvPr id="4" name="Text 2"/>
          <p:cNvSpPr/>
          <p:nvPr/>
        </p:nvSpPr>
        <p:spPr>
          <a:xfrm>
            <a:off x="548640" y="274320"/>
            <a:ext cx="31318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spc="200" kern="0" dirty="0">
                <a:solidFill>
                  <a:srgbClr val="0A57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SAMPLE SKILL LADDER · CLUSTER 6 · APRIL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548640" y="6858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1A1A1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AI &amp; Tech Fluency: From critical user to career co-pilot</a:t>
            </a:r>
            <a:endParaRPr lang="en-US" sz="2600" dirty="0"/>
          </a:p>
        </p:txBody>
      </p:sp>
      <p:sp>
        <p:nvSpPr>
          <p:cNvPr id="6" name="Text 4"/>
          <p:cNvSpPr/>
          <p:nvPr/>
        </p:nvSpPr>
        <p:spPr>
          <a:xfrm>
            <a:off x="548640" y="123444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B71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Net-new Power Hour addition. Builds AI judgment over 4 years — when to use it, when not to, how to critique its output.</a:t>
            </a:r>
            <a:endParaRPr lang="en-US" sz="1100" dirty="0"/>
          </a:p>
        </p:txBody>
      </p:sp>
      <p:sp>
        <p:nvSpPr>
          <p:cNvPr id="7" name="Shape 5"/>
          <p:cNvSpPr/>
          <p:nvPr/>
        </p:nvSpPr>
        <p:spPr>
          <a:xfrm>
            <a:off x="548640" y="1783080"/>
            <a:ext cx="1988820" cy="365760"/>
          </a:xfrm>
          <a:prstGeom prst="rect">
            <a:avLst/>
          </a:prstGeom>
          <a:solidFill>
            <a:srgbClr val="1A1A1A"/>
          </a:solidFill>
          <a:ln/>
        </p:spPr>
      </p:sp>
      <p:sp>
        <p:nvSpPr>
          <p:cNvPr id="8" name="Text 6"/>
          <p:cNvSpPr/>
          <p:nvPr/>
        </p:nvSpPr>
        <p:spPr>
          <a:xfrm>
            <a:off x="548640" y="1783080"/>
            <a:ext cx="19888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spc="200" kern="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Y1 AWARE</a:t>
            </a:r>
            <a:endParaRPr lang="en-US" sz="900" dirty="0"/>
          </a:p>
        </p:txBody>
      </p:sp>
      <p:sp>
        <p:nvSpPr>
          <p:cNvPr id="9" name="Shape 7"/>
          <p:cNvSpPr/>
          <p:nvPr/>
        </p:nvSpPr>
        <p:spPr>
          <a:xfrm>
            <a:off x="548640" y="2194560"/>
            <a:ext cx="1988820" cy="1097280"/>
          </a:xfrm>
          <a:prstGeom prst="rect">
            <a:avLst/>
          </a:prstGeom>
          <a:solidFill>
            <a:srgbClr val="E0F4F7"/>
          </a:solidFill>
          <a:ln/>
        </p:spPr>
      </p:sp>
      <p:sp>
        <p:nvSpPr>
          <p:cNvPr id="10" name="Text 8"/>
          <p:cNvSpPr/>
          <p:nvPr/>
        </p:nvSpPr>
        <p:spPr>
          <a:xfrm>
            <a:off x="640080" y="2240280"/>
            <a:ext cx="180594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06F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AI-assisted email drafting; "what did the AI get wrong?"</a:t>
            </a:r>
            <a:endParaRPr lang="en-US" sz="1000" dirty="0"/>
          </a:p>
        </p:txBody>
      </p:sp>
      <p:sp>
        <p:nvSpPr>
          <p:cNvPr id="11" name="Shape 9"/>
          <p:cNvSpPr/>
          <p:nvPr/>
        </p:nvSpPr>
        <p:spPr>
          <a:xfrm>
            <a:off x="548640" y="3337560"/>
            <a:ext cx="1988820" cy="6400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3DE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640080" y="3383280"/>
            <a:ext cx="18059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8C4F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Deliv: AI artifact with critique annotations</a:t>
            </a:r>
            <a:endParaRPr lang="en-US" sz="900" dirty="0"/>
          </a:p>
        </p:txBody>
      </p:sp>
      <p:sp>
        <p:nvSpPr>
          <p:cNvPr id="13" name="Shape 11"/>
          <p:cNvSpPr/>
          <p:nvPr/>
        </p:nvSpPr>
        <p:spPr>
          <a:xfrm>
            <a:off x="2628900" y="1783080"/>
            <a:ext cx="1988820" cy="365760"/>
          </a:xfrm>
          <a:prstGeom prst="rect">
            <a:avLst/>
          </a:prstGeom>
          <a:solidFill>
            <a:srgbClr val="1A1A1A"/>
          </a:solidFill>
          <a:ln/>
        </p:spPr>
      </p:sp>
      <p:sp>
        <p:nvSpPr>
          <p:cNvPr id="14" name="Text 12"/>
          <p:cNvSpPr/>
          <p:nvPr/>
        </p:nvSpPr>
        <p:spPr>
          <a:xfrm>
            <a:off x="2628900" y="1783080"/>
            <a:ext cx="19888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spc="200" kern="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Y2 PRACTICING</a:t>
            </a:r>
            <a:endParaRPr lang="en-US" sz="900" dirty="0"/>
          </a:p>
        </p:txBody>
      </p:sp>
      <p:sp>
        <p:nvSpPr>
          <p:cNvPr id="15" name="Shape 13"/>
          <p:cNvSpPr/>
          <p:nvPr/>
        </p:nvSpPr>
        <p:spPr>
          <a:xfrm>
            <a:off x="2628900" y="2194560"/>
            <a:ext cx="1988820" cy="1097280"/>
          </a:xfrm>
          <a:prstGeom prst="rect">
            <a:avLst/>
          </a:prstGeom>
          <a:solidFill>
            <a:srgbClr val="EEEDFE"/>
          </a:solidFill>
          <a:ln/>
        </p:spPr>
      </p:sp>
      <p:sp>
        <p:nvSpPr>
          <p:cNvPr id="16" name="Text 14"/>
          <p:cNvSpPr/>
          <p:nvPr/>
        </p:nvSpPr>
        <p:spPr>
          <a:xfrm>
            <a:off x="2720340" y="2240280"/>
            <a:ext cx="180594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3C348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AI for career research + cover letter editing; learn 1 sector tool.</a:t>
            </a:r>
            <a:endParaRPr lang="en-US" sz="1000" dirty="0"/>
          </a:p>
        </p:txBody>
      </p:sp>
      <p:sp>
        <p:nvSpPr>
          <p:cNvPr id="17" name="Shape 15"/>
          <p:cNvSpPr/>
          <p:nvPr/>
        </p:nvSpPr>
        <p:spPr>
          <a:xfrm>
            <a:off x="2628900" y="3337560"/>
            <a:ext cx="1988820" cy="6400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3DE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2720340" y="3383280"/>
            <a:ext cx="18059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8C4F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Deliv: AI-supported career research brief</a:t>
            </a:r>
            <a:endParaRPr lang="en-US" sz="900" dirty="0"/>
          </a:p>
        </p:txBody>
      </p:sp>
      <p:sp>
        <p:nvSpPr>
          <p:cNvPr id="19" name="Shape 17"/>
          <p:cNvSpPr/>
          <p:nvPr/>
        </p:nvSpPr>
        <p:spPr>
          <a:xfrm>
            <a:off x="4709160" y="1783080"/>
            <a:ext cx="1988820" cy="365760"/>
          </a:xfrm>
          <a:prstGeom prst="rect">
            <a:avLst/>
          </a:prstGeom>
          <a:solidFill>
            <a:srgbClr val="1A1A1A"/>
          </a:solidFill>
          <a:ln/>
        </p:spPr>
      </p:sp>
      <p:sp>
        <p:nvSpPr>
          <p:cNvPr id="20" name="Text 18"/>
          <p:cNvSpPr/>
          <p:nvPr/>
        </p:nvSpPr>
        <p:spPr>
          <a:xfrm>
            <a:off x="4709160" y="1783080"/>
            <a:ext cx="19888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spc="200" kern="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Y3 APPLYING</a:t>
            </a:r>
            <a:endParaRPr lang="en-US" sz="900" dirty="0"/>
          </a:p>
        </p:txBody>
      </p:sp>
      <p:sp>
        <p:nvSpPr>
          <p:cNvPr id="21" name="Shape 19"/>
          <p:cNvSpPr/>
          <p:nvPr/>
        </p:nvSpPr>
        <p:spPr>
          <a:xfrm>
            <a:off x="4709160" y="2194560"/>
            <a:ext cx="1988820" cy="1097280"/>
          </a:xfrm>
          <a:prstGeom prst="rect">
            <a:avLst/>
          </a:prstGeom>
          <a:solidFill>
            <a:srgbClr val="FAEEDA"/>
          </a:solidFill>
          <a:ln/>
        </p:spPr>
      </p:sp>
      <p:sp>
        <p:nvSpPr>
          <p:cNvPr id="22" name="Text 20"/>
          <p:cNvSpPr/>
          <p:nvPr/>
        </p:nvSpPr>
        <p:spPr>
          <a:xfrm>
            <a:off x="4800600" y="2240280"/>
            <a:ext cx="180594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54F0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AI as critical editor in capstone; prompt engineering; data tool fluency.</a:t>
            </a:r>
            <a:endParaRPr lang="en-US" sz="1000" dirty="0"/>
          </a:p>
        </p:txBody>
      </p:sp>
      <p:sp>
        <p:nvSpPr>
          <p:cNvPr id="23" name="Shape 21"/>
          <p:cNvSpPr/>
          <p:nvPr/>
        </p:nvSpPr>
        <p:spPr>
          <a:xfrm>
            <a:off x="4709160" y="3337560"/>
            <a:ext cx="1988820" cy="6400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3DE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4800600" y="3383280"/>
            <a:ext cx="18059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8C4F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Deliv: Capstone with full AI-process documentation</a:t>
            </a:r>
            <a:endParaRPr lang="en-US" sz="900" dirty="0"/>
          </a:p>
        </p:txBody>
      </p:sp>
      <p:sp>
        <p:nvSpPr>
          <p:cNvPr id="25" name="Shape 23"/>
          <p:cNvSpPr/>
          <p:nvPr/>
        </p:nvSpPr>
        <p:spPr>
          <a:xfrm>
            <a:off x="6789420" y="1783080"/>
            <a:ext cx="1988820" cy="365760"/>
          </a:xfrm>
          <a:prstGeom prst="rect">
            <a:avLst/>
          </a:prstGeom>
          <a:solidFill>
            <a:srgbClr val="1A1A1A"/>
          </a:solidFill>
          <a:ln/>
        </p:spPr>
      </p:sp>
      <p:sp>
        <p:nvSpPr>
          <p:cNvPr id="26" name="Text 24"/>
          <p:cNvSpPr/>
          <p:nvPr/>
        </p:nvSpPr>
        <p:spPr>
          <a:xfrm>
            <a:off x="6789420" y="1783080"/>
            <a:ext cx="19888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spc="200" kern="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Y4 LEADING</a:t>
            </a:r>
            <a:endParaRPr lang="en-US" sz="900" dirty="0"/>
          </a:p>
        </p:txBody>
      </p:sp>
      <p:sp>
        <p:nvSpPr>
          <p:cNvPr id="27" name="Shape 25"/>
          <p:cNvSpPr/>
          <p:nvPr/>
        </p:nvSpPr>
        <p:spPr>
          <a:xfrm>
            <a:off x="6789420" y="2194560"/>
            <a:ext cx="1988820" cy="1097280"/>
          </a:xfrm>
          <a:prstGeom prst="rect">
            <a:avLst/>
          </a:prstGeom>
          <a:solidFill>
            <a:srgbClr val="FDE8ED"/>
          </a:solidFill>
          <a:ln/>
        </p:spPr>
      </p:sp>
      <p:sp>
        <p:nvSpPr>
          <p:cNvPr id="28" name="Text 26"/>
          <p:cNvSpPr/>
          <p:nvPr/>
        </p:nvSpPr>
        <p:spPr>
          <a:xfrm>
            <a:off x="6880860" y="2240280"/>
            <a:ext cx="180594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9205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AI as career co-pilot: ATS optimization, company research, interview prep.</a:t>
            </a:r>
            <a:endParaRPr lang="en-US" sz="1000" dirty="0"/>
          </a:p>
        </p:txBody>
      </p:sp>
      <p:sp>
        <p:nvSpPr>
          <p:cNvPr id="29" name="Shape 27"/>
          <p:cNvSpPr/>
          <p:nvPr/>
        </p:nvSpPr>
        <p:spPr>
          <a:xfrm>
            <a:off x="6789420" y="3337560"/>
            <a:ext cx="1988820" cy="6400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3DE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6880860" y="3383280"/>
            <a:ext cx="18059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8C4F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Deliv: Job-app portfolio with AI co-pilot process</a:t>
            </a:r>
            <a:endParaRPr lang="en-US" sz="900" dirty="0"/>
          </a:p>
        </p:txBody>
      </p:sp>
      <p:sp>
        <p:nvSpPr>
          <p:cNvPr id="31" name="Shape 29"/>
          <p:cNvSpPr/>
          <p:nvPr/>
        </p:nvSpPr>
        <p:spPr>
          <a:xfrm>
            <a:off x="548640" y="4160520"/>
            <a:ext cx="8229600" cy="640080"/>
          </a:xfrm>
          <a:prstGeom prst="rect">
            <a:avLst/>
          </a:prstGeom>
          <a:solidFill>
            <a:srgbClr val="E1F5EE"/>
          </a:solidFill>
          <a:ln/>
        </p:spPr>
      </p:sp>
      <p:sp>
        <p:nvSpPr>
          <p:cNvPr id="32" name="Shape 30"/>
          <p:cNvSpPr/>
          <p:nvPr/>
        </p:nvSpPr>
        <p:spPr>
          <a:xfrm>
            <a:off x="548640" y="4160520"/>
            <a:ext cx="45720" cy="640080"/>
          </a:xfrm>
          <a:prstGeom prst="rect">
            <a:avLst/>
          </a:prstGeom>
          <a:solidFill>
            <a:srgbClr val="0F6E56"/>
          </a:solidFill>
          <a:ln/>
        </p:spPr>
      </p:sp>
      <p:sp>
        <p:nvSpPr>
          <p:cNvPr id="33" name="Text 31"/>
          <p:cNvSpPr/>
          <p:nvPr/>
        </p:nvSpPr>
        <p:spPr>
          <a:xfrm>
            <a:off x="731520" y="4251960"/>
            <a:ext cx="79552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A57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Why this matters: </a:t>
            </a:r>
            <a:pPr indent="0" marL="0">
              <a:buNone/>
            </a:pPr>
            <a:r>
              <a:rPr lang="en-US" sz="1100" dirty="0">
                <a:solidFill>
                  <a:srgbClr val="0A57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75% of high school students used generative AI in 2024–25. Power Hour treats AI as something to develop judgment about — not just use uncritically.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7F6F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365760"/>
            <a:ext cx="1280160" cy="274320"/>
          </a:xfrm>
          <a:prstGeom prst="roundRect">
            <a:avLst>
              <a:gd name="adj" fmla="val 40000"/>
            </a:avLst>
          </a:prstGeom>
          <a:solidFill>
            <a:srgbClr val="FFF4E6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365760"/>
            <a:ext cx="12801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spc="200" kern="0" dirty="0">
                <a:solidFill>
                  <a:srgbClr val="8C4F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CALENDAR</a:t>
            </a:r>
            <a:endParaRPr lang="en-US" sz="900" dirty="0"/>
          </a:p>
        </p:txBody>
      </p:sp>
      <p:sp>
        <p:nvSpPr>
          <p:cNvPr id="4" name="Text 2"/>
          <p:cNvSpPr/>
          <p:nvPr/>
        </p:nvSpPr>
        <p:spPr>
          <a:xfrm>
            <a:off x="548640" y="77724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1A1A1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6-Month Arc · 1 + 4 + 1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548640" y="132588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6B71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Foundation (Nov, C1) → Development (Dec–Mar, C2–C5) → Launch (Apr, C6). 6 sessions, monthly. Pre-program orientation in late October absorbs the legacy 7-session model's second Foundation runway.</a:t>
            </a:r>
            <a:endParaRPr lang="en-US" sz="1050" dirty="0"/>
          </a:p>
        </p:txBody>
      </p:sp>
      <p:sp>
        <p:nvSpPr>
          <p:cNvPr id="6" name="Shape 4"/>
          <p:cNvSpPr/>
          <p:nvPr/>
        </p:nvSpPr>
        <p:spPr>
          <a:xfrm>
            <a:off x="548640" y="2011680"/>
            <a:ext cx="1325880" cy="2194560"/>
          </a:xfrm>
          <a:prstGeom prst="rect">
            <a:avLst/>
          </a:prstGeom>
          <a:solidFill>
            <a:srgbClr val="FFFFFF"/>
          </a:solidFill>
          <a:ln w="6350">
            <a:solidFill>
              <a:srgbClr val="E5E3DE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548640" y="2011680"/>
            <a:ext cx="1325880" cy="45720"/>
          </a:xfrm>
          <a:prstGeom prst="rect">
            <a:avLst/>
          </a:prstGeom>
          <a:solidFill>
            <a:srgbClr val="ED1849"/>
          </a:solidFill>
          <a:ln/>
        </p:spPr>
      </p:sp>
      <p:sp>
        <p:nvSpPr>
          <p:cNvPr id="8" name="Text 6"/>
          <p:cNvSpPr/>
          <p:nvPr/>
        </p:nvSpPr>
        <p:spPr>
          <a:xfrm>
            <a:off x="548640" y="2148840"/>
            <a:ext cx="13258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400" b="1" dirty="0">
                <a:solidFill>
                  <a:srgbClr val="ED1849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01</a:t>
            </a:r>
            <a:endParaRPr lang="en-US" sz="2400" dirty="0"/>
          </a:p>
        </p:txBody>
      </p:sp>
      <p:sp>
        <p:nvSpPr>
          <p:cNvPr id="9" name="Text 7"/>
          <p:cNvSpPr/>
          <p:nvPr/>
        </p:nvSpPr>
        <p:spPr>
          <a:xfrm>
            <a:off x="548640" y="2606040"/>
            <a:ext cx="13258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spc="150" kern="0" dirty="0">
                <a:solidFill>
                  <a:srgbClr val="6B71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NOV</a:t>
            </a:r>
            <a:endParaRPr lang="en-US" sz="900" dirty="0"/>
          </a:p>
        </p:txBody>
      </p:sp>
      <p:sp>
        <p:nvSpPr>
          <p:cNvPr id="10" name="Text 8"/>
          <p:cNvSpPr/>
          <p:nvPr/>
        </p:nvSpPr>
        <p:spPr>
          <a:xfrm>
            <a:off x="640080" y="2971800"/>
            <a:ext cx="11430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Foundation of Self</a:t>
            </a:r>
            <a:endParaRPr lang="en-US" sz="1000" dirty="0"/>
          </a:p>
        </p:txBody>
      </p:sp>
      <p:sp>
        <p:nvSpPr>
          <p:cNvPr id="11" name="Shape 9"/>
          <p:cNvSpPr/>
          <p:nvPr/>
        </p:nvSpPr>
        <p:spPr>
          <a:xfrm>
            <a:off x="685800" y="3657600"/>
            <a:ext cx="1051560" cy="228600"/>
          </a:xfrm>
          <a:prstGeom prst="roundRect">
            <a:avLst>
              <a:gd name="adj" fmla="val 40000"/>
            </a:avLst>
          </a:prstGeom>
          <a:solidFill>
            <a:srgbClr val="FDE8ED"/>
          </a:solidFill>
          <a:ln/>
        </p:spPr>
      </p:sp>
      <p:sp>
        <p:nvSpPr>
          <p:cNvPr id="12" name="Text 10"/>
          <p:cNvSpPr/>
          <p:nvPr/>
        </p:nvSpPr>
        <p:spPr>
          <a:xfrm>
            <a:off x="685800" y="3657600"/>
            <a:ext cx="1051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00" b="1" spc="100" kern="0" dirty="0">
                <a:solidFill>
                  <a:srgbClr val="9205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FOUNDATION</a:t>
            </a:r>
            <a:endParaRPr lang="en-US" sz="700" dirty="0"/>
          </a:p>
        </p:txBody>
      </p:sp>
      <p:sp>
        <p:nvSpPr>
          <p:cNvPr id="13" name="Text 11"/>
          <p:cNvSpPr/>
          <p:nvPr/>
        </p:nvSpPr>
        <p:spPr>
          <a:xfrm>
            <a:off x="640080" y="3931920"/>
            <a:ext cx="1143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9205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HI Pre</a:t>
            </a:r>
            <a:endParaRPr lang="en-US" sz="800" dirty="0"/>
          </a:p>
        </p:txBody>
      </p:sp>
      <p:sp>
        <p:nvSpPr>
          <p:cNvPr id="14" name="Shape 12"/>
          <p:cNvSpPr/>
          <p:nvPr/>
        </p:nvSpPr>
        <p:spPr>
          <a:xfrm>
            <a:off x="1965960" y="2011680"/>
            <a:ext cx="1325880" cy="2194560"/>
          </a:xfrm>
          <a:prstGeom prst="rect">
            <a:avLst/>
          </a:prstGeom>
          <a:solidFill>
            <a:srgbClr val="FFFFFF"/>
          </a:solidFill>
          <a:ln w="6350">
            <a:solidFill>
              <a:srgbClr val="E5E3DE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1965960" y="2011680"/>
            <a:ext cx="1325880" cy="45720"/>
          </a:xfrm>
          <a:prstGeom prst="rect">
            <a:avLst/>
          </a:prstGeom>
          <a:solidFill>
            <a:srgbClr val="009FB7"/>
          </a:solidFill>
          <a:ln/>
        </p:spPr>
      </p:sp>
      <p:sp>
        <p:nvSpPr>
          <p:cNvPr id="16" name="Text 14"/>
          <p:cNvSpPr/>
          <p:nvPr/>
        </p:nvSpPr>
        <p:spPr>
          <a:xfrm>
            <a:off x="1965960" y="2148840"/>
            <a:ext cx="13258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400" b="1" dirty="0">
                <a:solidFill>
                  <a:srgbClr val="009FB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02</a:t>
            </a:r>
            <a:endParaRPr lang="en-US" sz="2400" dirty="0"/>
          </a:p>
        </p:txBody>
      </p:sp>
      <p:sp>
        <p:nvSpPr>
          <p:cNvPr id="17" name="Text 15"/>
          <p:cNvSpPr/>
          <p:nvPr/>
        </p:nvSpPr>
        <p:spPr>
          <a:xfrm>
            <a:off x="1965960" y="2606040"/>
            <a:ext cx="13258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spc="150" kern="0" dirty="0">
                <a:solidFill>
                  <a:srgbClr val="6B71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DEC</a:t>
            </a:r>
            <a:endParaRPr lang="en-US" sz="900" dirty="0"/>
          </a:p>
        </p:txBody>
      </p:sp>
      <p:sp>
        <p:nvSpPr>
          <p:cNvPr id="18" name="Text 16"/>
          <p:cNvSpPr/>
          <p:nvPr/>
        </p:nvSpPr>
        <p:spPr>
          <a:xfrm>
            <a:off x="2057400" y="2971800"/>
            <a:ext cx="11430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Communication &amp; Connection</a:t>
            </a:r>
            <a:endParaRPr lang="en-US" sz="1000" dirty="0"/>
          </a:p>
        </p:txBody>
      </p:sp>
      <p:sp>
        <p:nvSpPr>
          <p:cNvPr id="19" name="Shape 17"/>
          <p:cNvSpPr/>
          <p:nvPr/>
        </p:nvSpPr>
        <p:spPr>
          <a:xfrm>
            <a:off x="2103120" y="3657600"/>
            <a:ext cx="1051560" cy="228600"/>
          </a:xfrm>
          <a:prstGeom prst="roundRect">
            <a:avLst>
              <a:gd name="adj" fmla="val 40000"/>
            </a:avLst>
          </a:prstGeom>
          <a:solidFill>
            <a:srgbClr val="E0F4F7"/>
          </a:solidFill>
          <a:ln/>
        </p:spPr>
      </p:sp>
      <p:sp>
        <p:nvSpPr>
          <p:cNvPr id="20" name="Text 18"/>
          <p:cNvSpPr/>
          <p:nvPr/>
        </p:nvSpPr>
        <p:spPr>
          <a:xfrm>
            <a:off x="2103120" y="3657600"/>
            <a:ext cx="1051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00" b="1" spc="100" kern="0" dirty="0">
                <a:solidFill>
                  <a:srgbClr val="006F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DEVELOPMENT</a:t>
            </a:r>
            <a:endParaRPr lang="en-US" sz="700" dirty="0"/>
          </a:p>
        </p:txBody>
      </p:sp>
      <p:sp>
        <p:nvSpPr>
          <p:cNvPr id="21" name="Shape 19"/>
          <p:cNvSpPr/>
          <p:nvPr/>
        </p:nvSpPr>
        <p:spPr>
          <a:xfrm>
            <a:off x="3383280" y="2011680"/>
            <a:ext cx="1325880" cy="2194560"/>
          </a:xfrm>
          <a:prstGeom prst="rect">
            <a:avLst/>
          </a:prstGeom>
          <a:solidFill>
            <a:srgbClr val="FFFFFF"/>
          </a:solidFill>
          <a:ln w="6350">
            <a:solidFill>
              <a:srgbClr val="E5E3DE"/>
            </a:solidFill>
            <a:prstDash val="solid"/>
          </a:ln>
        </p:spPr>
      </p:sp>
      <p:sp>
        <p:nvSpPr>
          <p:cNvPr id="22" name="Shape 20"/>
          <p:cNvSpPr/>
          <p:nvPr/>
        </p:nvSpPr>
        <p:spPr>
          <a:xfrm>
            <a:off x="3383280" y="2011680"/>
            <a:ext cx="1325880" cy="45720"/>
          </a:xfrm>
          <a:prstGeom prst="rect">
            <a:avLst/>
          </a:prstGeom>
          <a:solidFill>
            <a:srgbClr val="534AB7"/>
          </a:solidFill>
          <a:ln/>
        </p:spPr>
      </p:sp>
      <p:sp>
        <p:nvSpPr>
          <p:cNvPr id="23" name="Text 21"/>
          <p:cNvSpPr/>
          <p:nvPr/>
        </p:nvSpPr>
        <p:spPr>
          <a:xfrm>
            <a:off x="3383280" y="2148840"/>
            <a:ext cx="13258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400" b="1" dirty="0">
                <a:solidFill>
                  <a:srgbClr val="534AB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03</a:t>
            </a:r>
            <a:endParaRPr lang="en-US" sz="2400" dirty="0"/>
          </a:p>
        </p:txBody>
      </p:sp>
      <p:sp>
        <p:nvSpPr>
          <p:cNvPr id="24" name="Text 22"/>
          <p:cNvSpPr/>
          <p:nvPr/>
        </p:nvSpPr>
        <p:spPr>
          <a:xfrm>
            <a:off x="3383280" y="2606040"/>
            <a:ext cx="13258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spc="150" kern="0" dirty="0">
                <a:solidFill>
                  <a:srgbClr val="6B71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JAN</a:t>
            </a:r>
            <a:endParaRPr lang="en-US" sz="900" dirty="0"/>
          </a:p>
        </p:txBody>
      </p:sp>
      <p:sp>
        <p:nvSpPr>
          <p:cNvPr id="25" name="Text 23"/>
          <p:cNvSpPr/>
          <p:nvPr/>
        </p:nvSpPr>
        <p:spPr>
          <a:xfrm>
            <a:off x="3474720" y="2971800"/>
            <a:ext cx="11430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Thinking Tools</a:t>
            </a:r>
            <a:endParaRPr lang="en-US" sz="1000" dirty="0"/>
          </a:p>
        </p:txBody>
      </p:sp>
      <p:sp>
        <p:nvSpPr>
          <p:cNvPr id="26" name="Shape 24"/>
          <p:cNvSpPr/>
          <p:nvPr/>
        </p:nvSpPr>
        <p:spPr>
          <a:xfrm>
            <a:off x="3520440" y="3657600"/>
            <a:ext cx="1051560" cy="228600"/>
          </a:xfrm>
          <a:prstGeom prst="roundRect">
            <a:avLst>
              <a:gd name="adj" fmla="val 40000"/>
            </a:avLst>
          </a:prstGeom>
          <a:solidFill>
            <a:srgbClr val="EEEDFE"/>
          </a:solidFill>
          <a:ln/>
        </p:spPr>
      </p:sp>
      <p:sp>
        <p:nvSpPr>
          <p:cNvPr id="27" name="Text 25"/>
          <p:cNvSpPr/>
          <p:nvPr/>
        </p:nvSpPr>
        <p:spPr>
          <a:xfrm>
            <a:off x="3520440" y="3657600"/>
            <a:ext cx="1051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00" b="1" spc="100" kern="0" dirty="0">
                <a:solidFill>
                  <a:srgbClr val="3C348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DEVELOPMENT</a:t>
            </a:r>
            <a:endParaRPr lang="en-US" sz="700" dirty="0"/>
          </a:p>
        </p:txBody>
      </p:sp>
      <p:sp>
        <p:nvSpPr>
          <p:cNvPr id="28" name="Text 26"/>
          <p:cNvSpPr/>
          <p:nvPr/>
        </p:nvSpPr>
        <p:spPr>
          <a:xfrm>
            <a:off x="3474720" y="3931920"/>
            <a:ext cx="1143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3C348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HI Mid</a:t>
            </a:r>
            <a:endParaRPr lang="en-US" sz="800" dirty="0"/>
          </a:p>
        </p:txBody>
      </p:sp>
      <p:sp>
        <p:nvSpPr>
          <p:cNvPr id="29" name="Shape 27"/>
          <p:cNvSpPr/>
          <p:nvPr/>
        </p:nvSpPr>
        <p:spPr>
          <a:xfrm>
            <a:off x="4800600" y="2011680"/>
            <a:ext cx="1325880" cy="2194560"/>
          </a:xfrm>
          <a:prstGeom prst="rect">
            <a:avLst/>
          </a:prstGeom>
          <a:solidFill>
            <a:srgbClr val="FFFFFF"/>
          </a:solidFill>
          <a:ln w="6350">
            <a:solidFill>
              <a:srgbClr val="E5E3DE"/>
            </a:solidFill>
            <a:prstDash val="solid"/>
          </a:ln>
        </p:spPr>
      </p:sp>
      <p:sp>
        <p:nvSpPr>
          <p:cNvPr id="30" name="Shape 28"/>
          <p:cNvSpPr/>
          <p:nvPr/>
        </p:nvSpPr>
        <p:spPr>
          <a:xfrm>
            <a:off x="4800600" y="2011680"/>
            <a:ext cx="1325880" cy="45720"/>
          </a:xfrm>
          <a:prstGeom prst="rect">
            <a:avLst/>
          </a:prstGeom>
          <a:solidFill>
            <a:srgbClr val="FF9C33"/>
          </a:solidFill>
          <a:ln/>
        </p:spPr>
      </p:sp>
      <p:sp>
        <p:nvSpPr>
          <p:cNvPr id="31" name="Text 29"/>
          <p:cNvSpPr/>
          <p:nvPr/>
        </p:nvSpPr>
        <p:spPr>
          <a:xfrm>
            <a:off x="4800600" y="2148840"/>
            <a:ext cx="13258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400" b="1" dirty="0">
                <a:solidFill>
                  <a:srgbClr val="FF9C3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04</a:t>
            </a:r>
            <a:endParaRPr lang="en-US" sz="2400" dirty="0"/>
          </a:p>
        </p:txBody>
      </p:sp>
      <p:sp>
        <p:nvSpPr>
          <p:cNvPr id="32" name="Text 30"/>
          <p:cNvSpPr/>
          <p:nvPr/>
        </p:nvSpPr>
        <p:spPr>
          <a:xfrm>
            <a:off x="4800600" y="2606040"/>
            <a:ext cx="13258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spc="150" kern="0" dirty="0">
                <a:solidFill>
                  <a:srgbClr val="6B71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FEB</a:t>
            </a:r>
            <a:endParaRPr lang="en-US" sz="900" dirty="0"/>
          </a:p>
        </p:txBody>
      </p:sp>
      <p:sp>
        <p:nvSpPr>
          <p:cNvPr id="33" name="Text 31"/>
          <p:cNvSpPr/>
          <p:nvPr/>
        </p:nvSpPr>
        <p:spPr>
          <a:xfrm>
            <a:off x="4892040" y="2971800"/>
            <a:ext cx="11430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Doing &amp; Delivering</a:t>
            </a:r>
            <a:endParaRPr lang="en-US" sz="1000" dirty="0"/>
          </a:p>
        </p:txBody>
      </p:sp>
      <p:sp>
        <p:nvSpPr>
          <p:cNvPr id="34" name="Shape 32"/>
          <p:cNvSpPr/>
          <p:nvPr/>
        </p:nvSpPr>
        <p:spPr>
          <a:xfrm>
            <a:off x="4937760" y="3657600"/>
            <a:ext cx="1051560" cy="228600"/>
          </a:xfrm>
          <a:prstGeom prst="roundRect">
            <a:avLst>
              <a:gd name="adj" fmla="val 40000"/>
            </a:avLst>
          </a:prstGeom>
          <a:solidFill>
            <a:srgbClr val="FFF4E6"/>
          </a:solidFill>
          <a:ln/>
        </p:spPr>
      </p:sp>
      <p:sp>
        <p:nvSpPr>
          <p:cNvPr id="35" name="Text 33"/>
          <p:cNvSpPr/>
          <p:nvPr/>
        </p:nvSpPr>
        <p:spPr>
          <a:xfrm>
            <a:off x="4937760" y="3657600"/>
            <a:ext cx="1051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00" b="1" spc="100" kern="0" dirty="0">
                <a:solidFill>
                  <a:srgbClr val="8C4F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DEVELOPMENT</a:t>
            </a:r>
            <a:endParaRPr lang="en-US" sz="700" dirty="0"/>
          </a:p>
        </p:txBody>
      </p:sp>
      <p:sp>
        <p:nvSpPr>
          <p:cNvPr id="36" name="Shape 34"/>
          <p:cNvSpPr/>
          <p:nvPr/>
        </p:nvSpPr>
        <p:spPr>
          <a:xfrm>
            <a:off x="6217920" y="2011680"/>
            <a:ext cx="1325880" cy="2194560"/>
          </a:xfrm>
          <a:prstGeom prst="rect">
            <a:avLst/>
          </a:prstGeom>
          <a:solidFill>
            <a:srgbClr val="FFFFFF"/>
          </a:solidFill>
          <a:ln w="6350">
            <a:solidFill>
              <a:srgbClr val="E5E3DE"/>
            </a:solidFill>
            <a:prstDash val="solid"/>
          </a:ln>
        </p:spPr>
      </p:sp>
      <p:sp>
        <p:nvSpPr>
          <p:cNvPr id="37" name="Shape 35"/>
          <p:cNvSpPr/>
          <p:nvPr/>
        </p:nvSpPr>
        <p:spPr>
          <a:xfrm>
            <a:off x="6217920" y="2011680"/>
            <a:ext cx="1325880" cy="45720"/>
          </a:xfrm>
          <a:prstGeom prst="rect">
            <a:avLst/>
          </a:prstGeom>
          <a:solidFill>
            <a:srgbClr val="E0655A"/>
          </a:solidFill>
          <a:ln/>
        </p:spPr>
      </p:sp>
      <p:sp>
        <p:nvSpPr>
          <p:cNvPr id="38" name="Text 36"/>
          <p:cNvSpPr/>
          <p:nvPr/>
        </p:nvSpPr>
        <p:spPr>
          <a:xfrm>
            <a:off x="6217920" y="2148840"/>
            <a:ext cx="13258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400" b="1" dirty="0">
                <a:solidFill>
                  <a:srgbClr val="E0655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05</a:t>
            </a:r>
            <a:endParaRPr lang="en-US" sz="2400" dirty="0"/>
          </a:p>
        </p:txBody>
      </p:sp>
      <p:sp>
        <p:nvSpPr>
          <p:cNvPr id="39" name="Text 37"/>
          <p:cNvSpPr/>
          <p:nvPr/>
        </p:nvSpPr>
        <p:spPr>
          <a:xfrm>
            <a:off x="6217920" y="2606040"/>
            <a:ext cx="13258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spc="150" kern="0" dirty="0">
                <a:solidFill>
                  <a:srgbClr val="6B71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MAR</a:t>
            </a:r>
            <a:endParaRPr lang="en-US" sz="900" dirty="0"/>
          </a:p>
        </p:txBody>
      </p:sp>
      <p:sp>
        <p:nvSpPr>
          <p:cNvPr id="40" name="Text 38"/>
          <p:cNvSpPr/>
          <p:nvPr/>
        </p:nvSpPr>
        <p:spPr>
          <a:xfrm>
            <a:off x="6309360" y="2971800"/>
            <a:ext cx="11430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Influence &amp; Advocacy</a:t>
            </a:r>
            <a:endParaRPr lang="en-US" sz="1000" dirty="0"/>
          </a:p>
        </p:txBody>
      </p:sp>
      <p:sp>
        <p:nvSpPr>
          <p:cNvPr id="41" name="Shape 39"/>
          <p:cNvSpPr/>
          <p:nvPr/>
        </p:nvSpPr>
        <p:spPr>
          <a:xfrm>
            <a:off x="6355080" y="3657600"/>
            <a:ext cx="1051560" cy="228600"/>
          </a:xfrm>
          <a:prstGeom prst="roundRect">
            <a:avLst>
              <a:gd name="adj" fmla="val 40000"/>
            </a:avLst>
          </a:prstGeom>
          <a:solidFill>
            <a:srgbClr val="FAECE7"/>
          </a:solidFill>
          <a:ln/>
        </p:spPr>
      </p:sp>
      <p:sp>
        <p:nvSpPr>
          <p:cNvPr id="42" name="Text 40"/>
          <p:cNvSpPr/>
          <p:nvPr/>
        </p:nvSpPr>
        <p:spPr>
          <a:xfrm>
            <a:off x="6355080" y="3657600"/>
            <a:ext cx="1051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00" b="1" spc="100" kern="0" dirty="0">
                <a:solidFill>
                  <a:srgbClr val="993C1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DEVELOPMENT</a:t>
            </a:r>
            <a:endParaRPr lang="en-US" sz="700" dirty="0"/>
          </a:p>
        </p:txBody>
      </p:sp>
      <p:sp>
        <p:nvSpPr>
          <p:cNvPr id="43" name="Shape 41"/>
          <p:cNvSpPr/>
          <p:nvPr/>
        </p:nvSpPr>
        <p:spPr>
          <a:xfrm>
            <a:off x="7635240" y="2011680"/>
            <a:ext cx="1325880" cy="2194560"/>
          </a:xfrm>
          <a:prstGeom prst="rect">
            <a:avLst/>
          </a:prstGeom>
          <a:solidFill>
            <a:srgbClr val="FFFFFF"/>
          </a:solidFill>
          <a:ln w="6350">
            <a:solidFill>
              <a:srgbClr val="E5E3DE"/>
            </a:solidFill>
            <a:prstDash val="solid"/>
          </a:ln>
        </p:spPr>
      </p:sp>
      <p:sp>
        <p:nvSpPr>
          <p:cNvPr id="44" name="Shape 42"/>
          <p:cNvSpPr/>
          <p:nvPr/>
        </p:nvSpPr>
        <p:spPr>
          <a:xfrm>
            <a:off x="7635240" y="2011680"/>
            <a:ext cx="1325880" cy="45720"/>
          </a:xfrm>
          <a:prstGeom prst="rect">
            <a:avLst/>
          </a:prstGeom>
          <a:solidFill>
            <a:srgbClr val="0F6E56"/>
          </a:solidFill>
          <a:ln/>
        </p:spPr>
      </p:sp>
      <p:sp>
        <p:nvSpPr>
          <p:cNvPr id="45" name="Text 43"/>
          <p:cNvSpPr/>
          <p:nvPr/>
        </p:nvSpPr>
        <p:spPr>
          <a:xfrm>
            <a:off x="7635240" y="2148840"/>
            <a:ext cx="13258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400" b="1" dirty="0">
                <a:solidFill>
                  <a:srgbClr val="0F6E5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06</a:t>
            </a:r>
            <a:endParaRPr lang="en-US" sz="2400" dirty="0"/>
          </a:p>
        </p:txBody>
      </p:sp>
      <p:sp>
        <p:nvSpPr>
          <p:cNvPr id="46" name="Text 44"/>
          <p:cNvSpPr/>
          <p:nvPr/>
        </p:nvSpPr>
        <p:spPr>
          <a:xfrm>
            <a:off x="7635240" y="2606040"/>
            <a:ext cx="13258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spc="150" kern="0" dirty="0">
                <a:solidFill>
                  <a:srgbClr val="6B71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APR</a:t>
            </a:r>
            <a:endParaRPr lang="en-US" sz="900" dirty="0"/>
          </a:p>
        </p:txBody>
      </p:sp>
      <p:sp>
        <p:nvSpPr>
          <p:cNvPr id="47" name="Text 45"/>
          <p:cNvSpPr/>
          <p:nvPr/>
        </p:nvSpPr>
        <p:spPr>
          <a:xfrm>
            <a:off x="7726680" y="2971800"/>
            <a:ext cx="11430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Innovation &amp; Future Fluency</a:t>
            </a:r>
            <a:endParaRPr lang="en-US" sz="1000" dirty="0"/>
          </a:p>
        </p:txBody>
      </p:sp>
      <p:sp>
        <p:nvSpPr>
          <p:cNvPr id="48" name="Shape 46"/>
          <p:cNvSpPr/>
          <p:nvPr/>
        </p:nvSpPr>
        <p:spPr>
          <a:xfrm>
            <a:off x="7772400" y="3657600"/>
            <a:ext cx="1051560" cy="228600"/>
          </a:xfrm>
          <a:prstGeom prst="roundRect">
            <a:avLst>
              <a:gd name="adj" fmla="val 40000"/>
            </a:avLst>
          </a:prstGeom>
          <a:solidFill>
            <a:srgbClr val="E1F5EE"/>
          </a:solidFill>
          <a:ln/>
        </p:spPr>
      </p:sp>
      <p:sp>
        <p:nvSpPr>
          <p:cNvPr id="49" name="Text 47"/>
          <p:cNvSpPr/>
          <p:nvPr/>
        </p:nvSpPr>
        <p:spPr>
          <a:xfrm>
            <a:off x="7772400" y="3657600"/>
            <a:ext cx="1051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00" b="1" spc="100" kern="0" dirty="0">
                <a:solidFill>
                  <a:srgbClr val="0A57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LAUNCH</a:t>
            </a:r>
            <a:endParaRPr lang="en-US" sz="700" dirty="0"/>
          </a:p>
        </p:txBody>
      </p:sp>
      <p:sp>
        <p:nvSpPr>
          <p:cNvPr id="50" name="Text 48"/>
          <p:cNvSpPr/>
          <p:nvPr/>
        </p:nvSpPr>
        <p:spPr>
          <a:xfrm>
            <a:off x="7726680" y="3931920"/>
            <a:ext cx="1143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0A57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HI Post</a:t>
            </a:r>
            <a:endParaRPr lang="en-US" sz="800" dirty="0"/>
          </a:p>
        </p:txBody>
      </p:sp>
      <p:sp>
        <p:nvSpPr>
          <p:cNvPr id="51" name="Text 49"/>
          <p:cNvSpPr/>
          <p:nvPr/>
        </p:nvSpPr>
        <p:spPr>
          <a:xfrm>
            <a:off x="548640" y="452628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i="1" dirty="0">
                <a:solidFill>
                  <a:srgbClr val="6B71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SEL is in every session — constant, not siloed. Within-year arc: know yourself → connect → think hard → do the work → influence → look ahead.</a:t>
            </a:r>
            <a:endParaRPr lang="en-US" sz="1050" dirty="0"/>
          </a:p>
        </p:txBody>
      </p:sp>
      <p:sp>
        <p:nvSpPr>
          <p:cNvPr id="52" name="Shape 50"/>
          <p:cNvSpPr/>
          <p:nvPr/>
        </p:nvSpPr>
        <p:spPr>
          <a:xfrm>
            <a:off x="0" y="5088636"/>
            <a:ext cx="1524000" cy="54864"/>
          </a:xfrm>
          <a:prstGeom prst="rect">
            <a:avLst/>
          </a:prstGeom>
          <a:solidFill>
            <a:srgbClr val="ED1849"/>
          </a:solidFill>
          <a:ln/>
        </p:spPr>
      </p:sp>
      <p:sp>
        <p:nvSpPr>
          <p:cNvPr id="53" name="Shape 51"/>
          <p:cNvSpPr/>
          <p:nvPr/>
        </p:nvSpPr>
        <p:spPr>
          <a:xfrm>
            <a:off x="1524000" y="5088636"/>
            <a:ext cx="1524000" cy="54864"/>
          </a:xfrm>
          <a:prstGeom prst="rect">
            <a:avLst/>
          </a:prstGeom>
          <a:solidFill>
            <a:srgbClr val="009FB7"/>
          </a:solidFill>
          <a:ln/>
        </p:spPr>
      </p:sp>
      <p:sp>
        <p:nvSpPr>
          <p:cNvPr id="54" name="Shape 52"/>
          <p:cNvSpPr/>
          <p:nvPr/>
        </p:nvSpPr>
        <p:spPr>
          <a:xfrm>
            <a:off x="3048000" y="5088636"/>
            <a:ext cx="1524000" cy="54864"/>
          </a:xfrm>
          <a:prstGeom prst="rect">
            <a:avLst/>
          </a:prstGeom>
          <a:solidFill>
            <a:srgbClr val="534AB7"/>
          </a:solidFill>
          <a:ln/>
        </p:spPr>
      </p:sp>
      <p:sp>
        <p:nvSpPr>
          <p:cNvPr id="55" name="Shape 53"/>
          <p:cNvSpPr/>
          <p:nvPr/>
        </p:nvSpPr>
        <p:spPr>
          <a:xfrm>
            <a:off x="4572000" y="5088636"/>
            <a:ext cx="1524000" cy="54864"/>
          </a:xfrm>
          <a:prstGeom prst="rect">
            <a:avLst/>
          </a:prstGeom>
          <a:solidFill>
            <a:srgbClr val="FF9C33"/>
          </a:solidFill>
          <a:ln/>
        </p:spPr>
      </p:sp>
      <p:sp>
        <p:nvSpPr>
          <p:cNvPr id="56" name="Shape 54"/>
          <p:cNvSpPr/>
          <p:nvPr/>
        </p:nvSpPr>
        <p:spPr>
          <a:xfrm>
            <a:off x="6096000" y="5088636"/>
            <a:ext cx="1524000" cy="54864"/>
          </a:xfrm>
          <a:prstGeom prst="rect">
            <a:avLst/>
          </a:prstGeom>
          <a:solidFill>
            <a:srgbClr val="E0655A"/>
          </a:solidFill>
          <a:ln/>
        </p:spPr>
      </p:sp>
      <p:sp>
        <p:nvSpPr>
          <p:cNvPr id="57" name="Shape 55"/>
          <p:cNvSpPr/>
          <p:nvPr/>
        </p:nvSpPr>
        <p:spPr>
          <a:xfrm>
            <a:off x="7620000" y="5088636"/>
            <a:ext cx="1524000" cy="54864"/>
          </a:xfrm>
          <a:prstGeom prst="rect">
            <a:avLst/>
          </a:prstGeom>
          <a:solidFill>
            <a:srgbClr val="0F6E56"/>
          </a:solidFill>
          <a:ln/>
        </p:spPr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365760"/>
            <a:ext cx="1554480" cy="274320"/>
          </a:xfrm>
          <a:prstGeom prst="roundRect">
            <a:avLst>
              <a:gd name="adj" fmla="val 40000"/>
            </a:avLst>
          </a:prstGeom>
          <a:solidFill>
            <a:srgbClr val="E0F4F7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365760"/>
            <a:ext cx="15544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spc="200" kern="0" dirty="0">
                <a:solidFill>
                  <a:srgbClr val="006F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PRACTICE CONTEXT</a:t>
            </a:r>
            <a:endParaRPr lang="en-US" sz="900" dirty="0"/>
          </a:p>
        </p:txBody>
      </p:sp>
      <p:sp>
        <p:nvSpPr>
          <p:cNvPr id="4" name="Text 2"/>
          <p:cNvSpPr/>
          <p:nvPr/>
        </p:nvSpPr>
        <p:spPr>
          <a:xfrm>
            <a:off x="548640" y="77724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A1A1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Sectors are how we practice. Skills are what we build.</a:t>
            </a:r>
            <a:endParaRPr lang="en-US" sz="2400" dirty="0"/>
          </a:p>
        </p:txBody>
      </p:sp>
      <p:sp>
        <p:nvSpPr>
          <p:cNvPr id="5" name="Text 3"/>
          <p:cNvSpPr/>
          <p:nvPr/>
        </p:nvSpPr>
        <p:spPr>
          <a:xfrm>
            <a:off x="548640" y="132588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B71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All 4 sectors appear every year, every cluster. Sectors color the practice — they don't replace the cluster structure.</a:t>
            </a:r>
            <a:endParaRPr lang="en-US" sz="1100" dirty="0"/>
          </a:p>
        </p:txBody>
      </p:sp>
      <p:sp>
        <p:nvSpPr>
          <p:cNvPr id="6" name="Shape 4"/>
          <p:cNvSpPr/>
          <p:nvPr/>
        </p:nvSpPr>
        <p:spPr>
          <a:xfrm>
            <a:off x="548640" y="1828800"/>
            <a:ext cx="1897380" cy="2286000"/>
          </a:xfrm>
          <a:prstGeom prst="rect">
            <a:avLst/>
          </a:prstGeom>
          <a:solidFill>
            <a:srgbClr val="FFFFFF"/>
          </a:solidFill>
          <a:ln w="6350">
            <a:solidFill>
              <a:srgbClr val="E5E3DE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548640" y="1828800"/>
            <a:ext cx="1897380" cy="45720"/>
          </a:xfrm>
          <a:prstGeom prst="rect">
            <a:avLst/>
          </a:prstGeom>
          <a:solidFill>
            <a:srgbClr val="ED1849"/>
          </a:solidFill>
          <a:ln/>
        </p:spPr>
      </p:sp>
      <p:sp>
        <p:nvSpPr>
          <p:cNvPr id="8" name="Text 6"/>
          <p:cNvSpPr/>
          <p:nvPr/>
        </p:nvSpPr>
        <p:spPr>
          <a:xfrm>
            <a:off x="640080" y="1965960"/>
            <a:ext cx="17145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Healthcare &amp; Life Sciences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640080" y="2606040"/>
            <a:ext cx="17145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6B71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Higher-wage pathways: clinical research, health informatics, biotech.</a:t>
            </a:r>
            <a:endParaRPr lang="en-US" sz="950" dirty="0"/>
          </a:p>
        </p:txBody>
      </p:sp>
      <p:sp>
        <p:nvSpPr>
          <p:cNvPr id="10" name="Shape 8"/>
          <p:cNvSpPr/>
          <p:nvPr/>
        </p:nvSpPr>
        <p:spPr>
          <a:xfrm>
            <a:off x="640080" y="3703320"/>
            <a:ext cx="1714500" cy="292608"/>
          </a:xfrm>
          <a:prstGeom prst="roundRect">
            <a:avLst>
              <a:gd name="adj" fmla="val 18750"/>
            </a:avLst>
          </a:prstGeom>
          <a:solidFill>
            <a:srgbClr val="F4F5F6"/>
          </a:solidFill>
          <a:ln/>
        </p:spPr>
      </p:sp>
      <p:sp>
        <p:nvSpPr>
          <p:cNvPr id="11" name="Text 9"/>
          <p:cNvSpPr/>
          <p:nvPr/>
        </p:nvSpPr>
        <p:spPr>
          <a:xfrm>
            <a:off x="685800" y="3703320"/>
            <a:ext cx="16230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+26,118 jobs by 2034</a:t>
            </a:r>
            <a:endParaRPr lang="en-US" sz="900" dirty="0"/>
          </a:p>
        </p:txBody>
      </p:sp>
      <p:sp>
        <p:nvSpPr>
          <p:cNvPr id="12" name="Shape 10"/>
          <p:cNvSpPr/>
          <p:nvPr/>
        </p:nvSpPr>
        <p:spPr>
          <a:xfrm>
            <a:off x="2628900" y="1828800"/>
            <a:ext cx="1897380" cy="2286000"/>
          </a:xfrm>
          <a:prstGeom prst="rect">
            <a:avLst/>
          </a:prstGeom>
          <a:solidFill>
            <a:srgbClr val="FFFFFF"/>
          </a:solidFill>
          <a:ln w="6350">
            <a:solidFill>
              <a:srgbClr val="E5E3DE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2628900" y="1828800"/>
            <a:ext cx="1897380" cy="45720"/>
          </a:xfrm>
          <a:prstGeom prst="rect">
            <a:avLst/>
          </a:prstGeom>
          <a:solidFill>
            <a:srgbClr val="009FB7"/>
          </a:solidFill>
          <a:ln/>
        </p:spPr>
      </p:sp>
      <p:sp>
        <p:nvSpPr>
          <p:cNvPr id="14" name="Text 12"/>
          <p:cNvSpPr/>
          <p:nvPr/>
        </p:nvSpPr>
        <p:spPr>
          <a:xfrm>
            <a:off x="2720340" y="1965960"/>
            <a:ext cx="17145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Technology &amp; Innovation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2720340" y="2606040"/>
            <a:ext cx="17145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6B71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70–89% male. Deliberate counter-programming. Software, data, UX, fintech.</a:t>
            </a:r>
            <a:endParaRPr lang="en-US" sz="950" dirty="0"/>
          </a:p>
        </p:txBody>
      </p:sp>
      <p:sp>
        <p:nvSpPr>
          <p:cNvPr id="16" name="Shape 14"/>
          <p:cNvSpPr/>
          <p:nvPr/>
        </p:nvSpPr>
        <p:spPr>
          <a:xfrm>
            <a:off x="2720340" y="3703320"/>
            <a:ext cx="1714500" cy="292608"/>
          </a:xfrm>
          <a:prstGeom prst="roundRect">
            <a:avLst>
              <a:gd name="adj" fmla="val 18750"/>
            </a:avLst>
          </a:prstGeom>
          <a:solidFill>
            <a:srgbClr val="F4F5F6"/>
          </a:solidFill>
          <a:ln/>
        </p:spPr>
      </p:sp>
      <p:sp>
        <p:nvSpPr>
          <p:cNvPr id="17" name="Text 15"/>
          <p:cNvSpPr/>
          <p:nvPr/>
        </p:nvSpPr>
        <p:spPr>
          <a:xfrm>
            <a:off x="2766060" y="3703320"/>
            <a:ext cx="16230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$121K–$141K senior roles</a:t>
            </a:r>
            <a:endParaRPr lang="en-US" sz="900" dirty="0"/>
          </a:p>
        </p:txBody>
      </p:sp>
      <p:sp>
        <p:nvSpPr>
          <p:cNvPr id="18" name="Shape 16"/>
          <p:cNvSpPr/>
          <p:nvPr/>
        </p:nvSpPr>
        <p:spPr>
          <a:xfrm>
            <a:off x="4709160" y="1828800"/>
            <a:ext cx="1897380" cy="2286000"/>
          </a:xfrm>
          <a:prstGeom prst="rect">
            <a:avLst/>
          </a:prstGeom>
          <a:solidFill>
            <a:srgbClr val="FFFFFF"/>
          </a:solidFill>
          <a:ln w="6350">
            <a:solidFill>
              <a:srgbClr val="E5E3DE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4709160" y="1828800"/>
            <a:ext cx="1897380" cy="45720"/>
          </a:xfrm>
          <a:prstGeom prst="rect">
            <a:avLst/>
          </a:prstGeom>
          <a:solidFill>
            <a:srgbClr val="534AB7"/>
          </a:solidFill>
          <a:ln/>
        </p:spPr>
      </p:sp>
      <p:sp>
        <p:nvSpPr>
          <p:cNvPr id="20" name="Text 18"/>
          <p:cNvSpPr/>
          <p:nvPr/>
        </p:nvSpPr>
        <p:spPr>
          <a:xfrm>
            <a:off x="4800600" y="1965960"/>
            <a:ext cx="17145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Professional &amp; Business Services</a:t>
            </a:r>
            <a:endParaRPr lang="en-US" sz="1200" dirty="0"/>
          </a:p>
        </p:txBody>
      </p:sp>
      <p:sp>
        <p:nvSpPr>
          <p:cNvPr id="21" name="Text 19"/>
          <p:cNvSpPr/>
          <p:nvPr/>
        </p:nvSpPr>
        <p:spPr>
          <a:xfrm>
            <a:off x="4800600" y="2606040"/>
            <a:ext cx="17145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6B71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Finance, consulting, marketing, legal, architecture, engineering.</a:t>
            </a:r>
            <a:endParaRPr lang="en-US" sz="950" dirty="0"/>
          </a:p>
        </p:txBody>
      </p:sp>
      <p:sp>
        <p:nvSpPr>
          <p:cNvPr id="22" name="Shape 20"/>
          <p:cNvSpPr/>
          <p:nvPr/>
        </p:nvSpPr>
        <p:spPr>
          <a:xfrm>
            <a:off x="4800600" y="3703320"/>
            <a:ext cx="1714500" cy="292608"/>
          </a:xfrm>
          <a:prstGeom prst="roundRect">
            <a:avLst>
              <a:gd name="adj" fmla="val 18750"/>
            </a:avLst>
          </a:prstGeom>
          <a:solidFill>
            <a:srgbClr val="F4F5F6"/>
          </a:solidFill>
          <a:ln/>
        </p:spPr>
      </p:sp>
      <p:sp>
        <p:nvSpPr>
          <p:cNvPr id="23" name="Text 21"/>
          <p:cNvSpPr/>
          <p:nvPr/>
        </p:nvSpPr>
        <p:spPr>
          <a:xfrm>
            <a:off x="4846320" y="3703320"/>
            <a:ext cx="16230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+33,910 jobs by 2034 (largest)</a:t>
            </a:r>
            <a:endParaRPr lang="en-US" sz="900" dirty="0"/>
          </a:p>
        </p:txBody>
      </p:sp>
      <p:sp>
        <p:nvSpPr>
          <p:cNvPr id="24" name="Shape 22"/>
          <p:cNvSpPr/>
          <p:nvPr/>
        </p:nvSpPr>
        <p:spPr>
          <a:xfrm>
            <a:off x="6789420" y="1828800"/>
            <a:ext cx="1897380" cy="2286000"/>
          </a:xfrm>
          <a:prstGeom prst="rect">
            <a:avLst/>
          </a:prstGeom>
          <a:solidFill>
            <a:srgbClr val="FFFFFF"/>
          </a:solidFill>
          <a:ln w="6350">
            <a:solidFill>
              <a:srgbClr val="E5E3DE"/>
            </a:solidFill>
            <a:prstDash val="solid"/>
          </a:ln>
        </p:spPr>
      </p:sp>
      <p:sp>
        <p:nvSpPr>
          <p:cNvPr id="25" name="Shape 23"/>
          <p:cNvSpPr/>
          <p:nvPr/>
        </p:nvSpPr>
        <p:spPr>
          <a:xfrm>
            <a:off x="6789420" y="1828800"/>
            <a:ext cx="1897380" cy="45720"/>
          </a:xfrm>
          <a:prstGeom prst="rect">
            <a:avLst/>
          </a:prstGeom>
          <a:solidFill>
            <a:srgbClr val="FF9C33"/>
          </a:solidFill>
          <a:ln/>
        </p:spPr>
      </p:sp>
      <p:sp>
        <p:nvSpPr>
          <p:cNvPr id="26" name="Text 24"/>
          <p:cNvSpPr/>
          <p:nvPr/>
        </p:nvSpPr>
        <p:spPr>
          <a:xfrm>
            <a:off x="6880860" y="1965960"/>
            <a:ext cx="17145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Creative, Social Impact &amp; Entrepreneurship</a:t>
            </a:r>
            <a:endParaRPr lang="en-US" sz="1200" dirty="0"/>
          </a:p>
        </p:txBody>
      </p:sp>
      <p:sp>
        <p:nvSpPr>
          <p:cNvPr id="27" name="Text 25"/>
          <p:cNvSpPr/>
          <p:nvPr/>
        </p:nvSpPr>
        <p:spPr>
          <a:xfrm>
            <a:off x="6880860" y="2606040"/>
            <a:ext cx="17145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6B71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Design, media, nonprofit, public policy. Honors interest crossings.</a:t>
            </a:r>
            <a:endParaRPr lang="en-US" sz="950" dirty="0"/>
          </a:p>
        </p:txBody>
      </p:sp>
      <p:sp>
        <p:nvSpPr>
          <p:cNvPr id="28" name="Shape 26"/>
          <p:cNvSpPr/>
          <p:nvPr/>
        </p:nvSpPr>
        <p:spPr>
          <a:xfrm>
            <a:off x="6880860" y="3703320"/>
            <a:ext cx="1714500" cy="292608"/>
          </a:xfrm>
          <a:prstGeom prst="roundRect">
            <a:avLst>
              <a:gd name="adj" fmla="val 18750"/>
            </a:avLst>
          </a:prstGeom>
          <a:solidFill>
            <a:srgbClr val="F4F5F6"/>
          </a:solidFill>
          <a:ln/>
        </p:spPr>
      </p:sp>
      <p:sp>
        <p:nvSpPr>
          <p:cNvPr id="29" name="Text 27"/>
          <p:cNvSpPr/>
          <p:nvPr/>
        </p:nvSpPr>
        <p:spPr>
          <a:xfrm>
            <a:off x="6926580" y="3703320"/>
            <a:ext cx="16230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$4.6B VC invested (2024)</a:t>
            </a:r>
            <a:endParaRPr lang="en-US" sz="900" dirty="0"/>
          </a:p>
        </p:txBody>
      </p:sp>
      <p:sp>
        <p:nvSpPr>
          <p:cNvPr id="30" name="Shape 28"/>
          <p:cNvSpPr/>
          <p:nvPr/>
        </p:nvSpPr>
        <p:spPr>
          <a:xfrm>
            <a:off x="548640" y="4434840"/>
            <a:ext cx="8229600" cy="457200"/>
          </a:xfrm>
          <a:prstGeom prst="rect">
            <a:avLst/>
          </a:prstGeom>
          <a:solidFill>
            <a:srgbClr val="E0F4F7"/>
          </a:solidFill>
          <a:ln/>
        </p:spPr>
      </p:sp>
      <p:sp>
        <p:nvSpPr>
          <p:cNvPr id="31" name="Shape 29"/>
          <p:cNvSpPr/>
          <p:nvPr/>
        </p:nvSpPr>
        <p:spPr>
          <a:xfrm>
            <a:off x="548640" y="4434840"/>
            <a:ext cx="45720" cy="457200"/>
          </a:xfrm>
          <a:prstGeom prst="rect">
            <a:avLst/>
          </a:prstGeom>
          <a:solidFill>
            <a:srgbClr val="009FB7"/>
          </a:solidFill>
          <a:ln/>
        </p:spPr>
      </p:sp>
      <p:sp>
        <p:nvSpPr>
          <p:cNvPr id="32" name="Text 30"/>
          <p:cNvSpPr/>
          <p:nvPr/>
        </p:nvSpPr>
        <p:spPr>
          <a:xfrm>
            <a:off x="731520" y="4526280"/>
            <a:ext cx="79552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06F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24 sector-flavored variants needed: </a:t>
            </a:r>
            <a:pPr indent="0" marL="0">
              <a:buNone/>
            </a:pPr>
            <a:r>
              <a:rPr lang="en-US" sz="1100" dirty="0">
                <a:solidFill>
                  <a:srgbClr val="006F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 clusters × 4 sectors. Separate scope-of-work to build.</a:t>
            </a:r>
            <a:endParaRPr lang="en-US" sz="1100" dirty="0"/>
          </a:p>
        </p:txBody>
      </p:sp>
      <p:sp>
        <p:nvSpPr>
          <p:cNvPr id="33" name="Shape 31"/>
          <p:cNvSpPr/>
          <p:nvPr/>
        </p:nvSpPr>
        <p:spPr>
          <a:xfrm>
            <a:off x="0" y="5088636"/>
            <a:ext cx="1524000" cy="54864"/>
          </a:xfrm>
          <a:prstGeom prst="rect">
            <a:avLst/>
          </a:prstGeom>
          <a:solidFill>
            <a:srgbClr val="ED1849"/>
          </a:solidFill>
          <a:ln/>
        </p:spPr>
      </p:sp>
      <p:sp>
        <p:nvSpPr>
          <p:cNvPr id="34" name="Shape 32"/>
          <p:cNvSpPr/>
          <p:nvPr/>
        </p:nvSpPr>
        <p:spPr>
          <a:xfrm>
            <a:off x="1524000" y="5088636"/>
            <a:ext cx="1524000" cy="54864"/>
          </a:xfrm>
          <a:prstGeom prst="rect">
            <a:avLst/>
          </a:prstGeom>
          <a:solidFill>
            <a:srgbClr val="009FB7"/>
          </a:solidFill>
          <a:ln/>
        </p:spPr>
      </p:sp>
      <p:sp>
        <p:nvSpPr>
          <p:cNvPr id="35" name="Shape 33"/>
          <p:cNvSpPr/>
          <p:nvPr/>
        </p:nvSpPr>
        <p:spPr>
          <a:xfrm>
            <a:off x="3048000" y="5088636"/>
            <a:ext cx="1524000" cy="54864"/>
          </a:xfrm>
          <a:prstGeom prst="rect">
            <a:avLst/>
          </a:prstGeom>
          <a:solidFill>
            <a:srgbClr val="534AB7"/>
          </a:solidFill>
          <a:ln/>
        </p:spPr>
      </p:sp>
      <p:sp>
        <p:nvSpPr>
          <p:cNvPr id="36" name="Shape 34"/>
          <p:cNvSpPr/>
          <p:nvPr/>
        </p:nvSpPr>
        <p:spPr>
          <a:xfrm>
            <a:off x="4572000" y="5088636"/>
            <a:ext cx="1524000" cy="54864"/>
          </a:xfrm>
          <a:prstGeom prst="rect">
            <a:avLst/>
          </a:prstGeom>
          <a:solidFill>
            <a:srgbClr val="FF9C33"/>
          </a:solidFill>
          <a:ln/>
        </p:spPr>
      </p:sp>
      <p:sp>
        <p:nvSpPr>
          <p:cNvPr id="37" name="Shape 35"/>
          <p:cNvSpPr/>
          <p:nvPr/>
        </p:nvSpPr>
        <p:spPr>
          <a:xfrm>
            <a:off x="6096000" y="5088636"/>
            <a:ext cx="1524000" cy="54864"/>
          </a:xfrm>
          <a:prstGeom prst="rect">
            <a:avLst/>
          </a:prstGeom>
          <a:solidFill>
            <a:srgbClr val="E0655A"/>
          </a:solidFill>
          <a:ln/>
        </p:spPr>
      </p:sp>
      <p:sp>
        <p:nvSpPr>
          <p:cNvPr id="38" name="Shape 36"/>
          <p:cNvSpPr/>
          <p:nvPr/>
        </p:nvSpPr>
        <p:spPr>
          <a:xfrm>
            <a:off x="7620000" y="5088636"/>
            <a:ext cx="1524000" cy="54864"/>
          </a:xfrm>
          <a:prstGeom prst="rect">
            <a:avLst/>
          </a:prstGeom>
          <a:solidFill>
            <a:srgbClr val="0F6E56"/>
          </a:solidFill>
          <a:ln/>
        </p:spPr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13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6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 Hour: The Skill Spine</dc:title>
  <dc:subject>PptxGenJS Presentation</dc:subject>
  <dc:creator>Sarah Maldonado</dc:creator>
  <cp:lastModifiedBy>Sarah Maldonado</cp:lastModifiedBy>
  <cp:revision>1</cp:revision>
  <dcterms:created xsi:type="dcterms:W3CDTF">2026-05-01T23:43:38Z</dcterms:created>
  <dcterms:modified xsi:type="dcterms:W3CDTF">2026-05-01T23:43:38Z</dcterms:modified>
</cp:coreProperties>
</file>