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 team. This is Power Hour — Girls Inc. of Greater Miami's 4-year career readiness program. What you're about to see is the redesign we landed on in May 2026 — what we're calling the Skill-Spine Edition.
The big change: we used to organize the program by E-level by year. Now we organize by skill. 18 named skills, grouped into 6 clusters, one cluster per session-month. Same skills every year — what changes is how deep she works them. That's vertical alignment. That's the spine.
[~30 seconds]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with why. Miami-Dade is adding over 100,000 professional, healthcare, and tech jobs by 2034. Tech alone has senior roles paying 121 to 141 thousand. But women of color are being left behind. Hispanic women earn 55 cents on the dollar. Black women, 61 cents. Only 14 percent of girls are in traditionally male career pathways — and those are the high-wage ones.
And here's the stat that should stop us: only 2 percent of high school students in this country have ever completed an internship. Two percent. We're going to change that for our girls.
[~40 seconds]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new spine: 18 skills, grouped into 6 thematic clusters, one cluster per session-month from November to April.
We start with Foundation of Self — reliability, learning agility, adaptability. The skills she has to build before she can build anything else. Then in December, Communication and Connection. January, Thinking Tools. February, Doing and Delivering. March is Influence and Advocacy — and that's where Leadership and Negotiation live as standalone skills, not buried sub-bullets. April is Innovation and Future Fluency — entrepreneurial mindset, design thinking, AI and tech fluency.
It reads like a year of growth: know yourself, connect, think, do, influence, look ahead. And every year, every girl, walks the same six clusters.
[~55 seconds]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Vertical alignment is the move that makes this whole thing work. Same 18 skills every year. What changes is the rung.
Year 1, she's Aware — a curious observer. She can name the skill, she's done it once. Year 2, she's Practicing — using the skill with intention in low-stakes settings. Year 3, she's Applying — doing it in real, industry-reviewed capstone work. Year 4, she's Leading — modeling the skill for others, using it live in college applications, internships, jobs.
Across four years, that gives us 72 cells of evidence. 18 skills times four depth levels. Every cell has a behavior and a portfolio deliverable. That's the rubric. That's the spine.
[~50 seconds]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arc compressed from 7 to 6 sessions. November through April. One plus four plus one — Foundation, Development, Launch.
Session 1 in November is the Foundation phase, with the Cluster 1 content. We do the HelloInsight Pre-Survey here too. Sessions 2 through 5 are Development, each owning a cluster. HelloInsight Check-In moves to session 3. Session 6 is Launch — Cluster 6, the showcase, the post-survey.
And to make sure we don't lose the belonging runway from the old 7-session model, we add a separate orientation event in late October — family-attended, not counted in the six. That's where we introduce the spine.
[~45 seconds]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show you what one skill looks like across 4 years. Negotiation. In the original FL Chamber framework, negotiation lived as a sub-bullet under "Interpersonal Skills." We promoted it to standalone — because Power Hour is literally named for women in leadership, and the wage gap and the ask gap can't be a sub-bullet.
Year 1, she practices asking. For help, time, a turn. She does a wage-gap data literacy quiz. Year 2, she negotiates small things — a deadline, a role, a scope, in peer or mentor context. Year 3, she runs a salary negotiation simulation with an industry mentor and analyzes benefits. Year 4, she's negotiating live — a job offer, a scholarship, internship terms.
Same skill. Four rungs. Four deliverables. One ladder. That's vertical alignment.
[~55 seconds]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on provenance. Of the 18 skills, 13 come straight from the FL Chamber Foundation's 2019 Employability Skills Framework. We promoted two from sub-skills — Leadership and Negotiation. We split one — Networking and Relationship Building, out of the broader "Interpersonal Skills" umbrella. And we added two from our own E5 framework — AI and Tech Fluency, and Financial Resilience.
Here's why that matters for funders. The 18 map to three things: HelloInsight's Applied SEL constructs — that's our validated measurement. The America Succeeds Top 10 Durable Skills, drawn from 76 million job postings — that's labor-market alignment. And the FL Chamber 2019 framework — that's state employer endorsement. Same content, three legitimate credentialing claims.
[~50 seconds]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Where this lands. First session is November 2026. First paid summer internships — 10 placements, 15 hours a week, 5 to 6 weeks each — start summer 2027. We're funding those either through the SYIP feeder, where wages are covered by the Children's Trust, or through a direct pipeline at about 1,500 dollars per intern.
What's still open: the pre-program orientation event, the 24 sector-flavored cluster variants we need to build, the T4 employer pipeline — we want 5 to 10 partners by February 2027 — and the final name for Cluster 5.
That's the redesign. 18 skills. 6 clusters. Same skills every year, deeper every year. Real internships. Real launch. Thank you.
[~50 seconds]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6F3"/>
        </a:solidFill>
      </p:bgPr>
    </p:bg>
    <p:spTree>
      <p:nvGrpSpPr>
        <p:cNvPr id="1" name=""/>
        <p:cNvGrpSpPr/>
        <p:nvPr/>
      </p:nvGrpSpPr>
      <p:grpSpPr>
        <a:xfrm>
          <a:off x="0" y="0"/>
          <a:ext cx="0" cy="0"/>
          <a:chOff x="0" y="0"/>
          <a:chExt cx="0" cy="0"/>
        </a:xfrm>
      </p:grpSpPr>
      <p:sp>
        <p:nvSpPr>
          <p:cNvPr id="2" name="Text 0"/>
          <p:cNvSpPr/>
          <p:nvPr/>
        </p:nvSpPr>
        <p:spPr>
          <a:xfrm>
            <a:off x="640080" y="914400"/>
            <a:ext cx="8229600" cy="365760"/>
          </a:xfrm>
          <a:prstGeom prst="rect">
            <a:avLst/>
          </a:prstGeom>
          <a:noFill/>
          <a:ln/>
        </p:spPr>
        <p:txBody>
          <a:bodyPr wrap="square" lIns="0" tIns="0" rIns="0" bIns="0" rtlCol="0" anchor="ctr"/>
          <a:lstStyle/>
          <a:p>
            <a:pPr indent="0" marL="0">
              <a:buNone/>
            </a:pPr>
            <a:r>
              <a:rPr lang="en-US" sz="1100" b="1" spc="400" kern="0" dirty="0">
                <a:solidFill>
                  <a:srgbClr val="ED1849"/>
                </a:solidFill>
                <a:latin typeface="Arial" pitchFamily="34" charset="0"/>
                <a:ea typeface="Arial" pitchFamily="34" charset="-122"/>
                <a:cs typeface="Arial" pitchFamily="34" charset="-120"/>
              </a:rPr>
              <a:t>GIRLS INC. OF GREATER MIAMI</a:t>
            </a:r>
            <a:endParaRPr lang="en-US" sz="1100" dirty="0"/>
          </a:p>
        </p:txBody>
      </p:sp>
      <p:sp>
        <p:nvSpPr>
          <p:cNvPr id="3" name="Text 1"/>
          <p:cNvSpPr/>
          <p:nvPr/>
        </p:nvSpPr>
        <p:spPr>
          <a:xfrm>
            <a:off x="640080" y="1417320"/>
            <a:ext cx="8229600" cy="1097280"/>
          </a:xfrm>
          <a:prstGeom prst="rect">
            <a:avLst/>
          </a:prstGeom>
          <a:noFill/>
          <a:ln/>
        </p:spPr>
        <p:txBody>
          <a:bodyPr wrap="square" lIns="0" tIns="0" rIns="0" bIns="0" rtlCol="0" anchor="ctr"/>
          <a:lstStyle/>
          <a:p>
            <a:pPr indent="0" marL="0">
              <a:buNone/>
            </a:pPr>
            <a:r>
              <a:rPr lang="en-US" sz="4400" b="1" dirty="0">
                <a:solidFill>
                  <a:srgbClr val="1A1A1A"/>
                </a:solidFill>
                <a:latin typeface="Georgia" pitchFamily="34" charset="0"/>
                <a:ea typeface="Georgia" pitchFamily="34" charset="-122"/>
                <a:cs typeface="Georgia" pitchFamily="34" charset="-120"/>
              </a:rPr>
              <a:t>Power Hour: </a:t>
            </a:r>
            <a:pPr indent="0" marL="0">
              <a:buNone/>
            </a:pPr>
            <a:r>
              <a:rPr lang="en-US" sz="4400" b="1" dirty="0">
                <a:solidFill>
                  <a:srgbClr val="ED1849"/>
                </a:solidFill>
                <a:latin typeface="Georgia" pitchFamily="34" charset="0"/>
                <a:ea typeface="Georgia" pitchFamily="34" charset="-122"/>
                <a:cs typeface="Georgia" pitchFamily="34" charset="-120"/>
              </a:rPr>
              <a:t>The Skill Spine</a:t>
            </a:r>
            <a:endParaRPr lang="en-US" sz="4400" dirty="0"/>
          </a:p>
        </p:txBody>
      </p:sp>
      <p:sp>
        <p:nvSpPr>
          <p:cNvPr id="4" name="Text 2"/>
          <p:cNvSpPr/>
          <p:nvPr/>
        </p:nvSpPr>
        <p:spPr>
          <a:xfrm>
            <a:off x="640080" y="2606040"/>
            <a:ext cx="8229600" cy="457200"/>
          </a:xfrm>
          <a:prstGeom prst="rect">
            <a:avLst/>
          </a:prstGeom>
          <a:noFill/>
          <a:ln/>
        </p:spPr>
        <p:txBody>
          <a:bodyPr wrap="square" lIns="0" tIns="0" rIns="0" bIns="0" rtlCol="0" anchor="ctr"/>
          <a:lstStyle/>
          <a:p>
            <a:pPr indent="0" marL="0">
              <a:buNone/>
            </a:pPr>
            <a:r>
              <a:rPr lang="en-US" sz="1400" dirty="0">
                <a:solidFill>
                  <a:srgbClr val="6B7175"/>
                </a:solidFill>
                <a:latin typeface="Arial" pitchFamily="34" charset="0"/>
                <a:ea typeface="Arial" pitchFamily="34" charset="-122"/>
                <a:cs typeface="Arial" pitchFamily="34" charset="-120"/>
              </a:rPr>
              <a:t>A 4-year career readiness program — 18 named skills, 6 clusters, 4-year vertical alignment matrix.</a:t>
            </a:r>
            <a:endParaRPr lang="en-US" sz="1400" dirty="0"/>
          </a:p>
        </p:txBody>
      </p:sp>
      <p:sp>
        <p:nvSpPr>
          <p:cNvPr id="5" name="Shape 3"/>
          <p:cNvSpPr/>
          <p:nvPr/>
        </p:nvSpPr>
        <p:spPr>
          <a:xfrm>
            <a:off x="640080" y="3383280"/>
            <a:ext cx="2103120" cy="320040"/>
          </a:xfrm>
          <a:prstGeom prst="roundRect">
            <a:avLst>
              <a:gd name="adj" fmla="val 51429"/>
            </a:avLst>
          </a:prstGeom>
          <a:solidFill>
            <a:srgbClr val="FFFFFF"/>
          </a:solidFill>
          <a:ln w="19050">
            <a:solidFill>
              <a:srgbClr val="ED1849"/>
            </a:solidFill>
            <a:prstDash val="solid"/>
          </a:ln>
        </p:spPr>
      </p:sp>
      <p:sp>
        <p:nvSpPr>
          <p:cNvPr id="6" name="Text 4"/>
          <p:cNvSpPr/>
          <p:nvPr/>
        </p:nvSpPr>
        <p:spPr>
          <a:xfrm>
            <a:off x="640080" y="3383280"/>
            <a:ext cx="2103120" cy="320040"/>
          </a:xfrm>
          <a:prstGeom prst="rect">
            <a:avLst/>
          </a:prstGeom>
          <a:noFill/>
          <a:ln/>
        </p:spPr>
        <p:txBody>
          <a:bodyPr wrap="square" lIns="0" tIns="0" rIns="0" bIns="0" rtlCol="0" anchor="ctr"/>
          <a:lstStyle/>
          <a:p>
            <a:pPr algn="ctr" indent="0" marL="0">
              <a:buNone/>
            </a:pPr>
            <a:r>
              <a:rPr lang="en-US" sz="900" b="1" dirty="0">
                <a:solidFill>
                  <a:srgbClr val="ED1849"/>
                </a:solidFill>
                <a:latin typeface="Arial" pitchFamily="34" charset="0"/>
                <a:ea typeface="Arial" pitchFamily="34" charset="-122"/>
                <a:cs typeface="Arial" pitchFamily="34" charset="-120"/>
              </a:rPr>
              <a:t>FL Chamber 2019 + 3 PH adds</a:t>
            </a:r>
            <a:endParaRPr lang="en-US" sz="900" dirty="0"/>
          </a:p>
        </p:txBody>
      </p:sp>
      <p:sp>
        <p:nvSpPr>
          <p:cNvPr id="7" name="Shape 5"/>
          <p:cNvSpPr/>
          <p:nvPr/>
        </p:nvSpPr>
        <p:spPr>
          <a:xfrm>
            <a:off x="2834640" y="3383280"/>
            <a:ext cx="2103120" cy="320040"/>
          </a:xfrm>
          <a:prstGeom prst="roundRect">
            <a:avLst>
              <a:gd name="adj" fmla="val 51429"/>
            </a:avLst>
          </a:prstGeom>
          <a:solidFill>
            <a:srgbClr val="FFFFFF"/>
          </a:solidFill>
          <a:ln w="19050">
            <a:solidFill>
              <a:srgbClr val="009FB7"/>
            </a:solidFill>
            <a:prstDash val="solid"/>
          </a:ln>
        </p:spPr>
      </p:sp>
      <p:sp>
        <p:nvSpPr>
          <p:cNvPr id="8" name="Text 6"/>
          <p:cNvSpPr/>
          <p:nvPr/>
        </p:nvSpPr>
        <p:spPr>
          <a:xfrm>
            <a:off x="2834640" y="3383280"/>
            <a:ext cx="2103120" cy="320040"/>
          </a:xfrm>
          <a:prstGeom prst="rect">
            <a:avLst/>
          </a:prstGeom>
          <a:noFill/>
          <a:ln/>
        </p:spPr>
        <p:txBody>
          <a:bodyPr wrap="square" lIns="0" tIns="0" rIns="0" bIns="0" rtlCol="0" anchor="ctr"/>
          <a:lstStyle/>
          <a:p>
            <a:pPr algn="ctr" indent="0" marL="0">
              <a:buNone/>
            </a:pPr>
            <a:r>
              <a:rPr lang="en-US" sz="900" b="1" dirty="0">
                <a:solidFill>
                  <a:srgbClr val="009FB7"/>
                </a:solidFill>
                <a:latin typeface="Arial" pitchFamily="34" charset="0"/>
                <a:ea typeface="Arial" pitchFamily="34" charset="-122"/>
                <a:cs typeface="Arial" pitchFamily="34" charset="-120"/>
              </a:rPr>
              <a:t>Aware → Leading</a:t>
            </a:r>
            <a:endParaRPr lang="en-US" sz="900" dirty="0"/>
          </a:p>
        </p:txBody>
      </p:sp>
      <p:sp>
        <p:nvSpPr>
          <p:cNvPr id="9" name="Shape 7"/>
          <p:cNvSpPr/>
          <p:nvPr/>
        </p:nvSpPr>
        <p:spPr>
          <a:xfrm>
            <a:off x="5029200" y="3383280"/>
            <a:ext cx="2103120" cy="320040"/>
          </a:xfrm>
          <a:prstGeom prst="roundRect">
            <a:avLst>
              <a:gd name="adj" fmla="val 51429"/>
            </a:avLst>
          </a:prstGeom>
          <a:solidFill>
            <a:srgbClr val="FFFFFF"/>
          </a:solidFill>
          <a:ln w="19050">
            <a:solidFill>
              <a:srgbClr val="0F6E56"/>
            </a:solidFill>
            <a:prstDash val="solid"/>
          </a:ln>
        </p:spPr>
      </p:sp>
      <p:sp>
        <p:nvSpPr>
          <p:cNvPr id="10" name="Text 8"/>
          <p:cNvSpPr/>
          <p:nvPr/>
        </p:nvSpPr>
        <p:spPr>
          <a:xfrm>
            <a:off x="5029200" y="3383280"/>
            <a:ext cx="2103120" cy="320040"/>
          </a:xfrm>
          <a:prstGeom prst="rect">
            <a:avLst/>
          </a:prstGeom>
          <a:noFill/>
          <a:ln/>
        </p:spPr>
        <p:txBody>
          <a:bodyPr wrap="square" lIns="0" tIns="0" rIns="0" bIns="0" rtlCol="0" anchor="ctr"/>
          <a:lstStyle/>
          <a:p>
            <a:pPr algn="ctr" indent="0" marL="0">
              <a:buNone/>
            </a:pPr>
            <a:r>
              <a:rPr lang="en-US" sz="900" b="1" dirty="0">
                <a:solidFill>
                  <a:srgbClr val="0F6E56"/>
                </a:solidFill>
                <a:latin typeface="Arial" pitchFamily="34" charset="0"/>
                <a:ea typeface="Arial" pitchFamily="34" charset="-122"/>
                <a:cs typeface="Arial" pitchFamily="34" charset="-120"/>
              </a:rPr>
              <a:t>6-Month Arc</a:t>
            </a:r>
            <a:endParaRPr lang="en-US" sz="900" dirty="0"/>
          </a:p>
        </p:txBody>
      </p:sp>
      <p:sp>
        <p:nvSpPr>
          <p:cNvPr id="11" name="Text 9"/>
          <p:cNvSpPr/>
          <p:nvPr/>
        </p:nvSpPr>
        <p:spPr>
          <a:xfrm>
            <a:off x="640080" y="4572000"/>
            <a:ext cx="8229600" cy="274320"/>
          </a:xfrm>
          <a:prstGeom prst="rect">
            <a:avLst/>
          </a:prstGeom>
          <a:noFill/>
          <a:ln/>
        </p:spPr>
        <p:txBody>
          <a:bodyPr wrap="square" lIns="0" tIns="0" rIns="0" bIns="0" rtlCol="0" anchor="ctr"/>
          <a:lstStyle/>
          <a:p>
            <a:pPr indent="0" marL="0">
              <a:buNone/>
            </a:pPr>
            <a:r>
              <a:rPr lang="en-US" sz="1000" dirty="0">
                <a:solidFill>
                  <a:srgbClr val="6B7175"/>
                </a:solidFill>
                <a:latin typeface="Arial" pitchFamily="34" charset="0"/>
                <a:ea typeface="Arial" pitchFamily="34" charset="-122"/>
                <a:cs typeface="Arial" pitchFamily="34" charset="-120"/>
              </a:rPr>
              <a:t>May 2026 · Team Video Walkthrough · Confidential · Skill-Spine Edition</a:t>
            </a:r>
            <a:endParaRPr lang="en-US" sz="1000" dirty="0"/>
          </a:p>
        </p:txBody>
      </p:sp>
      <p:sp>
        <p:nvSpPr>
          <p:cNvPr id="13" name="Shape 10"/>
          <p:cNvSpPr/>
          <p:nvPr/>
        </p:nvSpPr>
        <p:spPr>
          <a:xfrm>
            <a:off x="0" y="5088636"/>
            <a:ext cx="1524000" cy="54864"/>
          </a:xfrm>
          <a:prstGeom prst="rect">
            <a:avLst/>
          </a:prstGeom>
          <a:solidFill>
            <a:srgbClr val="ED1849"/>
          </a:solidFill>
          <a:ln/>
        </p:spPr>
      </p:sp>
      <p:sp>
        <p:nvSpPr>
          <p:cNvPr id="14" name="Shape 11"/>
          <p:cNvSpPr/>
          <p:nvPr/>
        </p:nvSpPr>
        <p:spPr>
          <a:xfrm>
            <a:off x="1524000" y="5088636"/>
            <a:ext cx="1524000" cy="54864"/>
          </a:xfrm>
          <a:prstGeom prst="rect">
            <a:avLst/>
          </a:prstGeom>
          <a:solidFill>
            <a:srgbClr val="009FB7"/>
          </a:solidFill>
          <a:ln/>
        </p:spPr>
      </p:sp>
      <p:sp>
        <p:nvSpPr>
          <p:cNvPr id="15" name="Shape 12"/>
          <p:cNvSpPr/>
          <p:nvPr/>
        </p:nvSpPr>
        <p:spPr>
          <a:xfrm>
            <a:off x="3048000" y="5088636"/>
            <a:ext cx="1524000" cy="54864"/>
          </a:xfrm>
          <a:prstGeom prst="rect">
            <a:avLst/>
          </a:prstGeom>
          <a:solidFill>
            <a:srgbClr val="534AB7"/>
          </a:solidFill>
          <a:ln/>
        </p:spPr>
      </p:sp>
      <p:sp>
        <p:nvSpPr>
          <p:cNvPr id="16" name="Shape 13"/>
          <p:cNvSpPr/>
          <p:nvPr/>
        </p:nvSpPr>
        <p:spPr>
          <a:xfrm>
            <a:off x="4572000" y="5088636"/>
            <a:ext cx="1524000" cy="54864"/>
          </a:xfrm>
          <a:prstGeom prst="rect">
            <a:avLst/>
          </a:prstGeom>
          <a:solidFill>
            <a:srgbClr val="FF9C33"/>
          </a:solidFill>
          <a:ln/>
        </p:spPr>
      </p:sp>
      <p:sp>
        <p:nvSpPr>
          <p:cNvPr id="17" name="Shape 14"/>
          <p:cNvSpPr/>
          <p:nvPr/>
        </p:nvSpPr>
        <p:spPr>
          <a:xfrm>
            <a:off x="6096000" y="5088636"/>
            <a:ext cx="1524000" cy="54864"/>
          </a:xfrm>
          <a:prstGeom prst="rect">
            <a:avLst/>
          </a:prstGeom>
          <a:solidFill>
            <a:srgbClr val="E0655A"/>
          </a:solidFill>
          <a:ln/>
        </p:spPr>
      </p:sp>
      <p:sp>
        <p:nvSpPr>
          <p:cNvPr id="18" name="Shape 15"/>
          <p:cNvSpPr/>
          <p:nvPr/>
        </p:nvSpPr>
        <p:spPr>
          <a:xfrm>
            <a:off x="7620000" y="5088636"/>
            <a:ext cx="1524000" cy="54864"/>
          </a:xfrm>
          <a:prstGeom prst="rect">
            <a:avLst/>
          </a:prstGeom>
          <a:solidFill>
            <a:srgbClr val="0F6E56"/>
          </a:solid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1A1A"/>
        </a:solidFill>
      </p:bgPr>
    </p:bg>
    <p:spTree>
      <p:nvGrpSpPr>
        <p:cNvPr id="1" name=""/>
        <p:cNvGrpSpPr/>
        <p:nvPr/>
      </p:nvGrpSpPr>
      <p:grpSpPr>
        <a:xfrm>
          <a:off x="0" y="0"/>
          <a:ext cx="0" cy="0"/>
          <a:chOff x="0" y="0"/>
          <a:chExt cx="0" cy="0"/>
        </a:xfrm>
      </p:grpSpPr>
      <p:sp>
        <p:nvSpPr>
          <p:cNvPr id="2" name="Text 0"/>
          <p:cNvSpPr/>
          <p:nvPr/>
        </p:nvSpPr>
        <p:spPr>
          <a:xfrm>
            <a:off x="640080" y="457200"/>
            <a:ext cx="8229600" cy="274320"/>
          </a:xfrm>
          <a:prstGeom prst="rect">
            <a:avLst/>
          </a:prstGeom>
          <a:noFill/>
          <a:ln/>
        </p:spPr>
        <p:txBody>
          <a:bodyPr wrap="square" lIns="0" tIns="0" rIns="0" bIns="0" rtlCol="0" anchor="ctr"/>
          <a:lstStyle/>
          <a:p>
            <a:pPr indent="0" marL="0">
              <a:buNone/>
            </a:pPr>
            <a:r>
              <a:rPr lang="en-US" sz="1100" b="1" spc="300" kern="0" dirty="0">
                <a:solidFill>
                  <a:srgbClr val="EEFF41"/>
                </a:solidFill>
                <a:latin typeface="Arial" pitchFamily="34" charset="0"/>
                <a:ea typeface="Arial" pitchFamily="34" charset="-122"/>
                <a:cs typeface="Arial" pitchFamily="34" charset="-120"/>
              </a:rPr>
              <a:t>THE WHY</a:t>
            </a:r>
            <a:endParaRPr lang="en-US" sz="1100" dirty="0"/>
          </a:p>
        </p:txBody>
      </p:sp>
      <p:sp>
        <p:nvSpPr>
          <p:cNvPr id="3" name="Text 1"/>
          <p:cNvSpPr/>
          <p:nvPr/>
        </p:nvSpPr>
        <p:spPr>
          <a:xfrm>
            <a:off x="640080" y="868680"/>
            <a:ext cx="8229600" cy="640080"/>
          </a:xfrm>
          <a:prstGeom prst="rect">
            <a:avLst/>
          </a:prstGeom>
          <a:noFill/>
          <a:ln/>
        </p:spPr>
        <p:txBody>
          <a:bodyPr wrap="square" lIns="0" tIns="0" rIns="0" bIns="0"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Miami's economy is moving. Our girls need to be ready.</a:t>
            </a:r>
            <a:endParaRPr lang="en-US" sz="2800" dirty="0"/>
          </a:p>
        </p:txBody>
      </p:sp>
      <p:sp>
        <p:nvSpPr>
          <p:cNvPr id="4" name="Shape 2"/>
          <p:cNvSpPr/>
          <p:nvPr/>
        </p:nvSpPr>
        <p:spPr>
          <a:xfrm>
            <a:off x="640080" y="1920240"/>
            <a:ext cx="1897380" cy="1554480"/>
          </a:xfrm>
          <a:prstGeom prst="roundRect">
            <a:avLst>
              <a:gd name="adj" fmla="val 5882"/>
            </a:avLst>
          </a:prstGeom>
          <a:solidFill>
            <a:srgbClr val="2C2C2C"/>
          </a:solidFill>
          <a:ln/>
        </p:spPr>
      </p:sp>
      <p:sp>
        <p:nvSpPr>
          <p:cNvPr id="5" name="Shape 3"/>
          <p:cNvSpPr/>
          <p:nvPr/>
        </p:nvSpPr>
        <p:spPr>
          <a:xfrm>
            <a:off x="640080" y="1920240"/>
            <a:ext cx="1897380" cy="45720"/>
          </a:xfrm>
          <a:prstGeom prst="rect">
            <a:avLst/>
          </a:prstGeom>
          <a:solidFill>
            <a:srgbClr val="ED1849"/>
          </a:solidFill>
          <a:ln/>
        </p:spPr>
      </p:sp>
      <p:sp>
        <p:nvSpPr>
          <p:cNvPr id="6" name="Text 4"/>
          <p:cNvSpPr/>
          <p:nvPr/>
        </p:nvSpPr>
        <p:spPr>
          <a:xfrm>
            <a:off x="640080" y="2103120"/>
            <a:ext cx="1897380" cy="640080"/>
          </a:xfrm>
          <a:prstGeom prst="rect">
            <a:avLst/>
          </a:prstGeom>
          <a:noFill/>
          <a:ln/>
        </p:spPr>
        <p:txBody>
          <a:bodyPr wrap="square" lIns="0" tIns="0" rIns="0" bIns="0" rtlCol="0" anchor="ctr"/>
          <a:lstStyle/>
          <a:p>
            <a:pPr algn="ctr" indent="0" marL="0">
              <a:buNone/>
            </a:pPr>
            <a:r>
              <a:rPr lang="en-US" sz="3600" b="1" dirty="0">
                <a:solidFill>
                  <a:srgbClr val="ED1849"/>
                </a:solidFill>
                <a:latin typeface="Georgia" pitchFamily="34" charset="0"/>
                <a:ea typeface="Georgia" pitchFamily="34" charset="-122"/>
                <a:cs typeface="Georgia" pitchFamily="34" charset="-120"/>
              </a:rPr>
              <a:t>100K+</a:t>
            </a:r>
            <a:endParaRPr lang="en-US" sz="3600" dirty="0"/>
          </a:p>
        </p:txBody>
      </p:sp>
      <p:sp>
        <p:nvSpPr>
          <p:cNvPr id="7" name="Text 5"/>
          <p:cNvSpPr/>
          <p:nvPr/>
        </p:nvSpPr>
        <p:spPr>
          <a:xfrm>
            <a:off x="731520" y="2788920"/>
            <a:ext cx="1714500" cy="594360"/>
          </a:xfrm>
          <a:prstGeom prst="rect">
            <a:avLst/>
          </a:prstGeom>
          <a:noFill/>
          <a:ln/>
        </p:spPr>
        <p:txBody>
          <a:bodyPr wrap="square" lIns="0" tIns="0" rIns="0" bIns="0" rtlCol="0" anchor="ctr"/>
          <a:lstStyle/>
          <a:p>
            <a:pPr algn="ctr" indent="0" marL="0">
              <a:buNone/>
            </a:pPr>
            <a:r>
              <a:rPr lang="en-US" sz="1100" dirty="0">
                <a:solidFill>
                  <a:srgbClr val="949CA1"/>
                </a:solidFill>
                <a:latin typeface="Arial" pitchFamily="34" charset="0"/>
                <a:ea typeface="Arial" pitchFamily="34" charset="-122"/>
                <a:cs typeface="Arial" pitchFamily="34" charset="-120"/>
              </a:rPr>
              <a:t>Jobs added by 2034</a:t>
            </a:r>
            <a:endParaRPr lang="en-US" sz="1100" dirty="0"/>
          </a:p>
        </p:txBody>
      </p:sp>
      <p:sp>
        <p:nvSpPr>
          <p:cNvPr id="8" name="Shape 6"/>
          <p:cNvSpPr/>
          <p:nvPr/>
        </p:nvSpPr>
        <p:spPr>
          <a:xfrm>
            <a:off x="2674620" y="1920240"/>
            <a:ext cx="1897380" cy="1554480"/>
          </a:xfrm>
          <a:prstGeom prst="roundRect">
            <a:avLst>
              <a:gd name="adj" fmla="val 5882"/>
            </a:avLst>
          </a:prstGeom>
          <a:solidFill>
            <a:srgbClr val="2C2C2C"/>
          </a:solidFill>
          <a:ln/>
        </p:spPr>
      </p:sp>
      <p:sp>
        <p:nvSpPr>
          <p:cNvPr id="9" name="Shape 7"/>
          <p:cNvSpPr/>
          <p:nvPr/>
        </p:nvSpPr>
        <p:spPr>
          <a:xfrm>
            <a:off x="2674620" y="1920240"/>
            <a:ext cx="1897380" cy="45720"/>
          </a:xfrm>
          <a:prstGeom prst="rect">
            <a:avLst/>
          </a:prstGeom>
          <a:solidFill>
            <a:srgbClr val="009FB7"/>
          </a:solidFill>
          <a:ln/>
        </p:spPr>
      </p:sp>
      <p:sp>
        <p:nvSpPr>
          <p:cNvPr id="10" name="Text 8"/>
          <p:cNvSpPr/>
          <p:nvPr/>
        </p:nvSpPr>
        <p:spPr>
          <a:xfrm>
            <a:off x="2674620" y="2103120"/>
            <a:ext cx="1897380" cy="640080"/>
          </a:xfrm>
          <a:prstGeom prst="rect">
            <a:avLst/>
          </a:prstGeom>
          <a:noFill/>
          <a:ln/>
        </p:spPr>
        <p:txBody>
          <a:bodyPr wrap="square" lIns="0" tIns="0" rIns="0" bIns="0" rtlCol="0" anchor="ctr"/>
          <a:lstStyle/>
          <a:p>
            <a:pPr algn="ctr" indent="0" marL="0">
              <a:buNone/>
            </a:pPr>
            <a:r>
              <a:rPr lang="en-US" sz="3600" b="1" dirty="0">
                <a:solidFill>
                  <a:srgbClr val="009FB7"/>
                </a:solidFill>
                <a:latin typeface="Georgia" pitchFamily="34" charset="0"/>
                <a:ea typeface="Georgia" pitchFamily="34" charset="-122"/>
                <a:cs typeface="Georgia" pitchFamily="34" charset="-120"/>
              </a:rPr>
              <a:t>55¢</a:t>
            </a:r>
            <a:endParaRPr lang="en-US" sz="3600" dirty="0"/>
          </a:p>
        </p:txBody>
      </p:sp>
      <p:sp>
        <p:nvSpPr>
          <p:cNvPr id="11" name="Text 9"/>
          <p:cNvSpPr/>
          <p:nvPr/>
        </p:nvSpPr>
        <p:spPr>
          <a:xfrm>
            <a:off x="2766060" y="2788920"/>
            <a:ext cx="1714500" cy="594360"/>
          </a:xfrm>
          <a:prstGeom prst="rect">
            <a:avLst/>
          </a:prstGeom>
          <a:noFill/>
          <a:ln/>
        </p:spPr>
        <p:txBody>
          <a:bodyPr wrap="square" lIns="0" tIns="0" rIns="0" bIns="0" rtlCol="0" anchor="ctr"/>
          <a:lstStyle/>
          <a:p>
            <a:pPr algn="ctr" indent="0" marL="0">
              <a:buNone/>
            </a:pPr>
            <a:r>
              <a:rPr lang="en-US" sz="1100" dirty="0">
                <a:solidFill>
                  <a:srgbClr val="949CA1"/>
                </a:solidFill>
                <a:latin typeface="Arial" pitchFamily="34" charset="0"/>
                <a:ea typeface="Arial" pitchFamily="34" charset="-122"/>
                <a:cs typeface="Arial" pitchFamily="34" charset="-120"/>
              </a:rPr>
              <a:t>Hispanic women earn per dollar</a:t>
            </a:r>
            <a:endParaRPr lang="en-US" sz="1100" dirty="0"/>
          </a:p>
        </p:txBody>
      </p:sp>
      <p:sp>
        <p:nvSpPr>
          <p:cNvPr id="12" name="Shape 10"/>
          <p:cNvSpPr/>
          <p:nvPr/>
        </p:nvSpPr>
        <p:spPr>
          <a:xfrm>
            <a:off x="4709160" y="1920240"/>
            <a:ext cx="1897380" cy="1554480"/>
          </a:xfrm>
          <a:prstGeom prst="roundRect">
            <a:avLst>
              <a:gd name="adj" fmla="val 5882"/>
            </a:avLst>
          </a:prstGeom>
          <a:solidFill>
            <a:srgbClr val="2C2C2C"/>
          </a:solidFill>
          <a:ln/>
        </p:spPr>
      </p:sp>
      <p:sp>
        <p:nvSpPr>
          <p:cNvPr id="13" name="Shape 11"/>
          <p:cNvSpPr/>
          <p:nvPr/>
        </p:nvSpPr>
        <p:spPr>
          <a:xfrm>
            <a:off x="4709160" y="1920240"/>
            <a:ext cx="1897380" cy="45720"/>
          </a:xfrm>
          <a:prstGeom prst="rect">
            <a:avLst/>
          </a:prstGeom>
          <a:solidFill>
            <a:srgbClr val="FF9C33"/>
          </a:solidFill>
          <a:ln/>
        </p:spPr>
      </p:sp>
      <p:sp>
        <p:nvSpPr>
          <p:cNvPr id="14" name="Text 12"/>
          <p:cNvSpPr/>
          <p:nvPr/>
        </p:nvSpPr>
        <p:spPr>
          <a:xfrm>
            <a:off x="4709160" y="2103120"/>
            <a:ext cx="1897380" cy="640080"/>
          </a:xfrm>
          <a:prstGeom prst="rect">
            <a:avLst/>
          </a:prstGeom>
          <a:noFill/>
          <a:ln/>
        </p:spPr>
        <p:txBody>
          <a:bodyPr wrap="square" lIns="0" tIns="0" rIns="0" bIns="0" rtlCol="0" anchor="ctr"/>
          <a:lstStyle/>
          <a:p>
            <a:pPr algn="ctr" indent="0" marL="0">
              <a:buNone/>
            </a:pPr>
            <a:r>
              <a:rPr lang="en-US" sz="3600" b="1" dirty="0">
                <a:solidFill>
                  <a:srgbClr val="FF9C33"/>
                </a:solidFill>
                <a:latin typeface="Georgia" pitchFamily="34" charset="0"/>
                <a:ea typeface="Georgia" pitchFamily="34" charset="-122"/>
                <a:cs typeface="Georgia" pitchFamily="34" charset="-120"/>
              </a:rPr>
              <a:t>14%</a:t>
            </a:r>
            <a:endParaRPr lang="en-US" sz="3600" dirty="0"/>
          </a:p>
        </p:txBody>
      </p:sp>
      <p:sp>
        <p:nvSpPr>
          <p:cNvPr id="15" name="Text 13"/>
          <p:cNvSpPr/>
          <p:nvPr/>
        </p:nvSpPr>
        <p:spPr>
          <a:xfrm>
            <a:off x="4800600" y="2788920"/>
            <a:ext cx="1714500" cy="594360"/>
          </a:xfrm>
          <a:prstGeom prst="rect">
            <a:avLst/>
          </a:prstGeom>
          <a:noFill/>
          <a:ln/>
        </p:spPr>
        <p:txBody>
          <a:bodyPr wrap="square" lIns="0" tIns="0" rIns="0" bIns="0" rtlCol="0" anchor="ctr"/>
          <a:lstStyle/>
          <a:p>
            <a:pPr algn="ctr" indent="0" marL="0">
              <a:buNone/>
            </a:pPr>
            <a:r>
              <a:rPr lang="en-US" sz="1100" dirty="0">
                <a:solidFill>
                  <a:srgbClr val="949CA1"/>
                </a:solidFill>
                <a:latin typeface="Arial" pitchFamily="34" charset="0"/>
                <a:ea typeface="Arial" pitchFamily="34" charset="-122"/>
                <a:cs typeface="Arial" pitchFamily="34" charset="-120"/>
              </a:rPr>
              <a:t>Girls in male-dominated fields</a:t>
            </a:r>
            <a:endParaRPr lang="en-US" sz="1100" dirty="0"/>
          </a:p>
        </p:txBody>
      </p:sp>
      <p:sp>
        <p:nvSpPr>
          <p:cNvPr id="16" name="Shape 14"/>
          <p:cNvSpPr/>
          <p:nvPr/>
        </p:nvSpPr>
        <p:spPr>
          <a:xfrm>
            <a:off x="6743700" y="1920240"/>
            <a:ext cx="1897380" cy="1554480"/>
          </a:xfrm>
          <a:prstGeom prst="roundRect">
            <a:avLst>
              <a:gd name="adj" fmla="val 5882"/>
            </a:avLst>
          </a:prstGeom>
          <a:solidFill>
            <a:srgbClr val="2C2C2C"/>
          </a:solidFill>
          <a:ln/>
        </p:spPr>
      </p:sp>
      <p:sp>
        <p:nvSpPr>
          <p:cNvPr id="17" name="Shape 15"/>
          <p:cNvSpPr/>
          <p:nvPr/>
        </p:nvSpPr>
        <p:spPr>
          <a:xfrm>
            <a:off x="6743700" y="1920240"/>
            <a:ext cx="1897380" cy="45720"/>
          </a:xfrm>
          <a:prstGeom prst="rect">
            <a:avLst/>
          </a:prstGeom>
          <a:solidFill>
            <a:srgbClr val="0F6E56"/>
          </a:solidFill>
          <a:ln/>
        </p:spPr>
      </p:sp>
      <p:sp>
        <p:nvSpPr>
          <p:cNvPr id="18" name="Text 16"/>
          <p:cNvSpPr/>
          <p:nvPr/>
        </p:nvSpPr>
        <p:spPr>
          <a:xfrm>
            <a:off x="6743700" y="2103120"/>
            <a:ext cx="1897380" cy="640080"/>
          </a:xfrm>
          <a:prstGeom prst="rect">
            <a:avLst/>
          </a:prstGeom>
          <a:noFill/>
          <a:ln/>
        </p:spPr>
        <p:txBody>
          <a:bodyPr wrap="square" lIns="0" tIns="0" rIns="0" bIns="0" rtlCol="0" anchor="ctr"/>
          <a:lstStyle/>
          <a:p>
            <a:pPr algn="ctr" indent="0" marL="0">
              <a:buNone/>
            </a:pPr>
            <a:r>
              <a:rPr lang="en-US" sz="3600" b="1" dirty="0">
                <a:solidFill>
                  <a:srgbClr val="0F6E56"/>
                </a:solidFill>
                <a:latin typeface="Georgia" pitchFamily="34" charset="0"/>
                <a:ea typeface="Georgia" pitchFamily="34" charset="-122"/>
                <a:cs typeface="Georgia" pitchFamily="34" charset="-120"/>
              </a:rPr>
              <a:t>2%</a:t>
            </a:r>
            <a:endParaRPr lang="en-US" sz="3600" dirty="0"/>
          </a:p>
        </p:txBody>
      </p:sp>
      <p:sp>
        <p:nvSpPr>
          <p:cNvPr id="19" name="Text 17"/>
          <p:cNvSpPr/>
          <p:nvPr/>
        </p:nvSpPr>
        <p:spPr>
          <a:xfrm>
            <a:off x="6835140" y="2788920"/>
            <a:ext cx="1714500" cy="594360"/>
          </a:xfrm>
          <a:prstGeom prst="rect">
            <a:avLst/>
          </a:prstGeom>
          <a:noFill/>
          <a:ln/>
        </p:spPr>
        <p:txBody>
          <a:bodyPr wrap="square" lIns="0" tIns="0" rIns="0" bIns="0" rtlCol="0" anchor="ctr"/>
          <a:lstStyle/>
          <a:p>
            <a:pPr algn="ctr" indent="0" marL="0">
              <a:buNone/>
            </a:pPr>
            <a:r>
              <a:rPr lang="en-US" sz="1100" dirty="0">
                <a:solidFill>
                  <a:srgbClr val="949CA1"/>
                </a:solidFill>
                <a:latin typeface="Arial" pitchFamily="34" charset="0"/>
                <a:ea typeface="Arial" pitchFamily="34" charset="-122"/>
                <a:cs typeface="Arial" pitchFamily="34" charset="-120"/>
              </a:rPr>
              <a:t>HS students with internships</a:t>
            </a:r>
            <a:endParaRPr lang="en-US" sz="1100" dirty="0"/>
          </a:p>
        </p:txBody>
      </p:sp>
      <p:sp>
        <p:nvSpPr>
          <p:cNvPr id="20" name="Text 18"/>
          <p:cNvSpPr/>
          <p:nvPr/>
        </p:nvSpPr>
        <p:spPr>
          <a:xfrm>
            <a:off x="640080" y="3840480"/>
            <a:ext cx="8229600" cy="640080"/>
          </a:xfrm>
          <a:prstGeom prst="rect">
            <a:avLst/>
          </a:prstGeom>
          <a:noFill/>
          <a:ln/>
        </p:spPr>
        <p:txBody>
          <a:bodyPr wrap="square" lIns="0" tIns="0" rIns="0" bIns="0" rtlCol="0" anchor="ctr"/>
          <a:lstStyle/>
          <a:p>
            <a:pPr indent="0" marL="0">
              <a:buNone/>
            </a:pPr>
            <a:r>
              <a:rPr lang="en-US" sz="1300" dirty="0">
                <a:solidFill>
                  <a:srgbClr val="BBBBBB"/>
                </a:solidFill>
                <a:latin typeface="Arial" pitchFamily="34" charset="0"/>
                <a:ea typeface="Arial" pitchFamily="34" charset="-122"/>
                <a:cs typeface="Arial" pitchFamily="34" charset="-120"/>
              </a:rPr>
              <a:t>Power Hour fills the gap: named skills, real industry feedback, paid internships — for girls who've been left out of high-wage pathways.</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548640" y="365760"/>
            <a:ext cx="1280160" cy="274320"/>
          </a:xfrm>
          <a:prstGeom prst="roundRect">
            <a:avLst>
              <a:gd name="adj" fmla="val 40000"/>
            </a:avLst>
          </a:prstGeom>
          <a:solidFill>
            <a:srgbClr val="FDE8ED"/>
          </a:solidFill>
          <a:ln/>
        </p:spPr>
      </p:sp>
      <p:sp>
        <p:nvSpPr>
          <p:cNvPr id="3" name="Text 1"/>
          <p:cNvSpPr/>
          <p:nvPr/>
        </p:nvSpPr>
        <p:spPr>
          <a:xfrm>
            <a:off x="548640" y="365760"/>
            <a:ext cx="1280160" cy="274320"/>
          </a:xfrm>
          <a:prstGeom prst="rect">
            <a:avLst/>
          </a:prstGeom>
          <a:noFill/>
          <a:ln/>
        </p:spPr>
        <p:txBody>
          <a:bodyPr wrap="square" lIns="0" tIns="0" rIns="0" bIns="0" rtlCol="0" anchor="ctr"/>
          <a:lstStyle/>
          <a:p>
            <a:pPr algn="ctr" indent="0" marL="0">
              <a:buNone/>
            </a:pPr>
            <a:r>
              <a:rPr lang="en-US" sz="900" b="1" spc="200" kern="0" dirty="0">
                <a:solidFill>
                  <a:srgbClr val="920526"/>
                </a:solidFill>
                <a:latin typeface="Arial" pitchFamily="34" charset="0"/>
                <a:ea typeface="Arial" pitchFamily="34" charset="-122"/>
                <a:cs typeface="Arial" pitchFamily="34" charset="-120"/>
              </a:rPr>
              <a:t>THE SPINE</a:t>
            </a:r>
            <a:endParaRPr lang="en-US" sz="900" dirty="0"/>
          </a:p>
        </p:txBody>
      </p:sp>
      <p:sp>
        <p:nvSpPr>
          <p:cNvPr id="4" name="Text 2"/>
          <p:cNvSpPr/>
          <p:nvPr/>
        </p:nvSpPr>
        <p:spPr>
          <a:xfrm>
            <a:off x="548640" y="777240"/>
            <a:ext cx="8229600" cy="5029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18 Skills, 6 Clusters, One Cluster Per Month</a:t>
            </a:r>
            <a:endParaRPr lang="en-US" sz="2600" dirty="0"/>
          </a:p>
        </p:txBody>
      </p:sp>
      <p:sp>
        <p:nvSpPr>
          <p:cNvPr id="5" name="Shape 3"/>
          <p:cNvSpPr/>
          <p:nvPr/>
        </p:nvSpPr>
        <p:spPr>
          <a:xfrm>
            <a:off x="548640" y="1508760"/>
            <a:ext cx="1325880" cy="2377440"/>
          </a:xfrm>
          <a:prstGeom prst="rect">
            <a:avLst/>
          </a:prstGeom>
          <a:solidFill>
            <a:srgbClr val="FFFFFF"/>
          </a:solidFill>
          <a:ln w="6350">
            <a:solidFill>
              <a:srgbClr val="E5E3DE"/>
            </a:solidFill>
            <a:prstDash val="solid"/>
          </a:ln>
        </p:spPr>
      </p:sp>
      <p:sp>
        <p:nvSpPr>
          <p:cNvPr id="6" name="Shape 4"/>
          <p:cNvSpPr/>
          <p:nvPr/>
        </p:nvSpPr>
        <p:spPr>
          <a:xfrm>
            <a:off x="548640" y="1508760"/>
            <a:ext cx="1325880" cy="54864"/>
          </a:xfrm>
          <a:prstGeom prst="rect">
            <a:avLst/>
          </a:prstGeom>
          <a:solidFill>
            <a:srgbClr val="ED1849"/>
          </a:solidFill>
          <a:ln/>
        </p:spPr>
      </p:sp>
      <p:sp>
        <p:nvSpPr>
          <p:cNvPr id="7" name="Text 5"/>
          <p:cNvSpPr/>
          <p:nvPr/>
        </p:nvSpPr>
        <p:spPr>
          <a:xfrm>
            <a:off x="548640" y="1691640"/>
            <a:ext cx="1325880" cy="457200"/>
          </a:xfrm>
          <a:prstGeom prst="rect">
            <a:avLst/>
          </a:prstGeom>
          <a:noFill/>
          <a:ln/>
        </p:spPr>
        <p:txBody>
          <a:bodyPr wrap="square" lIns="0" tIns="0" rIns="0" bIns="0" rtlCol="0" anchor="ctr"/>
          <a:lstStyle/>
          <a:p>
            <a:pPr algn="ctr" indent="0" marL="0">
              <a:buNone/>
            </a:pPr>
            <a:r>
              <a:rPr lang="en-US" sz="2400" b="1" dirty="0">
                <a:solidFill>
                  <a:srgbClr val="ED1849"/>
                </a:solidFill>
                <a:latin typeface="Georgia" pitchFamily="34" charset="0"/>
                <a:ea typeface="Georgia" pitchFamily="34" charset="-122"/>
                <a:cs typeface="Georgia" pitchFamily="34" charset="-120"/>
              </a:rPr>
              <a:t>01</a:t>
            </a:r>
            <a:endParaRPr lang="en-US" sz="2400" dirty="0"/>
          </a:p>
        </p:txBody>
      </p:sp>
      <p:sp>
        <p:nvSpPr>
          <p:cNvPr id="8" name="Text 6"/>
          <p:cNvSpPr/>
          <p:nvPr/>
        </p:nvSpPr>
        <p:spPr>
          <a:xfrm>
            <a:off x="548640" y="219456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NOV</a:t>
            </a:r>
            <a:endParaRPr lang="en-US" sz="900" dirty="0"/>
          </a:p>
        </p:txBody>
      </p:sp>
      <p:sp>
        <p:nvSpPr>
          <p:cNvPr id="9" name="Text 7"/>
          <p:cNvSpPr/>
          <p:nvPr/>
        </p:nvSpPr>
        <p:spPr>
          <a:xfrm>
            <a:off x="640080" y="2514600"/>
            <a:ext cx="1143000" cy="640080"/>
          </a:xfrm>
          <a:prstGeom prst="rect">
            <a:avLst/>
          </a:prstGeom>
          <a:noFill/>
          <a:ln/>
        </p:spPr>
        <p:txBody>
          <a:bodyPr wrap="square" lIns="0" tIns="0" rIns="0" bIns="0" rtlCol="0" anchor="ctr"/>
          <a:lstStyle/>
          <a:p>
            <a:pPr algn="ctr" indent="0" marL="0">
              <a:buNone/>
            </a:pPr>
            <a:r>
              <a:rPr lang="en-US" sz="1000" b="1" dirty="0">
                <a:solidFill>
                  <a:srgbClr val="1A1A1A"/>
                </a:solidFill>
                <a:latin typeface="Arial" pitchFamily="34" charset="0"/>
                <a:ea typeface="Arial" pitchFamily="34" charset="-122"/>
                <a:cs typeface="Arial" pitchFamily="34" charset="-120"/>
              </a:rPr>
              <a:t>Foundation of Self</a:t>
            </a:r>
            <a:endParaRPr lang="en-US" sz="1000" dirty="0"/>
          </a:p>
        </p:txBody>
      </p:sp>
      <p:sp>
        <p:nvSpPr>
          <p:cNvPr id="10" name="Text 8"/>
          <p:cNvSpPr/>
          <p:nvPr/>
        </p:nvSpPr>
        <p:spPr>
          <a:xfrm>
            <a:off x="640080" y="3200400"/>
            <a:ext cx="1143000" cy="640080"/>
          </a:xfrm>
          <a:prstGeom prst="rect">
            <a:avLst/>
          </a:prstGeom>
          <a:noFill/>
          <a:ln/>
        </p:spPr>
        <p:txBody>
          <a:bodyPr wrap="square" lIns="0" tIns="0" rIns="0" bIns="0" rtlCol="0" anchor="ctr"/>
          <a:lstStyle/>
          <a:p>
            <a:pPr algn="ctr" indent="0" marL="0">
              <a:buNone/>
            </a:pPr>
            <a:r>
              <a:rPr lang="en-US" sz="800" dirty="0">
                <a:solidFill>
                  <a:srgbClr val="6B7175"/>
                </a:solidFill>
                <a:latin typeface="Arial" pitchFamily="34" charset="0"/>
                <a:ea typeface="Arial" pitchFamily="34" charset="-122"/>
                <a:cs typeface="Arial" pitchFamily="34" charset="-120"/>
              </a:rPr>
              <a:t>Reliability · Learning Agility · Adaptability</a:t>
            </a:r>
            <a:endParaRPr lang="en-US" sz="800" dirty="0"/>
          </a:p>
        </p:txBody>
      </p:sp>
      <p:sp>
        <p:nvSpPr>
          <p:cNvPr id="11" name="Shape 9"/>
          <p:cNvSpPr/>
          <p:nvPr/>
        </p:nvSpPr>
        <p:spPr>
          <a:xfrm>
            <a:off x="1965960" y="1508760"/>
            <a:ext cx="1325880" cy="2377440"/>
          </a:xfrm>
          <a:prstGeom prst="rect">
            <a:avLst/>
          </a:prstGeom>
          <a:solidFill>
            <a:srgbClr val="FFFFFF"/>
          </a:solidFill>
          <a:ln w="6350">
            <a:solidFill>
              <a:srgbClr val="E5E3DE"/>
            </a:solidFill>
            <a:prstDash val="solid"/>
          </a:ln>
        </p:spPr>
      </p:sp>
      <p:sp>
        <p:nvSpPr>
          <p:cNvPr id="12" name="Shape 10"/>
          <p:cNvSpPr/>
          <p:nvPr/>
        </p:nvSpPr>
        <p:spPr>
          <a:xfrm>
            <a:off x="1965960" y="1508760"/>
            <a:ext cx="1325880" cy="54864"/>
          </a:xfrm>
          <a:prstGeom prst="rect">
            <a:avLst/>
          </a:prstGeom>
          <a:solidFill>
            <a:srgbClr val="009FB7"/>
          </a:solidFill>
          <a:ln/>
        </p:spPr>
      </p:sp>
      <p:sp>
        <p:nvSpPr>
          <p:cNvPr id="13" name="Text 11"/>
          <p:cNvSpPr/>
          <p:nvPr/>
        </p:nvSpPr>
        <p:spPr>
          <a:xfrm>
            <a:off x="1965960" y="1691640"/>
            <a:ext cx="1325880" cy="457200"/>
          </a:xfrm>
          <a:prstGeom prst="rect">
            <a:avLst/>
          </a:prstGeom>
          <a:noFill/>
          <a:ln/>
        </p:spPr>
        <p:txBody>
          <a:bodyPr wrap="square" lIns="0" tIns="0" rIns="0" bIns="0" rtlCol="0" anchor="ctr"/>
          <a:lstStyle/>
          <a:p>
            <a:pPr algn="ctr" indent="0" marL="0">
              <a:buNone/>
            </a:pPr>
            <a:r>
              <a:rPr lang="en-US" sz="2400" b="1" dirty="0">
                <a:solidFill>
                  <a:srgbClr val="009FB7"/>
                </a:solidFill>
                <a:latin typeface="Georgia" pitchFamily="34" charset="0"/>
                <a:ea typeface="Georgia" pitchFamily="34" charset="-122"/>
                <a:cs typeface="Georgia" pitchFamily="34" charset="-120"/>
              </a:rPr>
              <a:t>02</a:t>
            </a:r>
            <a:endParaRPr lang="en-US" sz="2400" dirty="0"/>
          </a:p>
        </p:txBody>
      </p:sp>
      <p:sp>
        <p:nvSpPr>
          <p:cNvPr id="14" name="Text 12"/>
          <p:cNvSpPr/>
          <p:nvPr/>
        </p:nvSpPr>
        <p:spPr>
          <a:xfrm>
            <a:off x="1965960" y="219456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DEC</a:t>
            </a:r>
            <a:endParaRPr lang="en-US" sz="900" dirty="0"/>
          </a:p>
        </p:txBody>
      </p:sp>
      <p:sp>
        <p:nvSpPr>
          <p:cNvPr id="15" name="Text 13"/>
          <p:cNvSpPr/>
          <p:nvPr/>
        </p:nvSpPr>
        <p:spPr>
          <a:xfrm>
            <a:off x="2057400" y="2514600"/>
            <a:ext cx="1143000" cy="640080"/>
          </a:xfrm>
          <a:prstGeom prst="rect">
            <a:avLst/>
          </a:prstGeom>
          <a:noFill/>
          <a:ln/>
        </p:spPr>
        <p:txBody>
          <a:bodyPr wrap="square" lIns="0" tIns="0" rIns="0" bIns="0" rtlCol="0" anchor="ctr"/>
          <a:lstStyle/>
          <a:p>
            <a:pPr algn="ctr" indent="0" marL="0">
              <a:buNone/>
            </a:pPr>
            <a:r>
              <a:rPr lang="en-US" sz="1000" b="1" dirty="0">
                <a:solidFill>
                  <a:srgbClr val="1A1A1A"/>
                </a:solidFill>
                <a:latin typeface="Arial" pitchFamily="34" charset="0"/>
                <a:ea typeface="Arial" pitchFamily="34" charset="-122"/>
                <a:cs typeface="Arial" pitchFamily="34" charset="-120"/>
              </a:rPr>
              <a:t>Communication &amp; Connection</a:t>
            </a:r>
            <a:endParaRPr lang="en-US" sz="1000" dirty="0"/>
          </a:p>
        </p:txBody>
      </p:sp>
      <p:sp>
        <p:nvSpPr>
          <p:cNvPr id="16" name="Text 14"/>
          <p:cNvSpPr/>
          <p:nvPr/>
        </p:nvSpPr>
        <p:spPr>
          <a:xfrm>
            <a:off x="2057400" y="3200400"/>
            <a:ext cx="1143000" cy="640080"/>
          </a:xfrm>
          <a:prstGeom prst="rect">
            <a:avLst/>
          </a:prstGeom>
          <a:noFill/>
          <a:ln/>
        </p:spPr>
        <p:txBody>
          <a:bodyPr wrap="square" lIns="0" tIns="0" rIns="0" bIns="0" rtlCol="0" anchor="ctr"/>
          <a:lstStyle/>
          <a:p>
            <a:pPr algn="ctr" indent="0" marL="0">
              <a:buNone/>
            </a:pPr>
            <a:r>
              <a:rPr lang="en-US" sz="800" dirty="0">
                <a:solidFill>
                  <a:srgbClr val="6B7175"/>
                </a:solidFill>
                <a:latin typeface="Arial" pitchFamily="34" charset="0"/>
                <a:ea typeface="Arial" pitchFamily="34" charset="-122"/>
                <a:cs typeface="Arial" pitchFamily="34" charset="-120"/>
              </a:rPr>
              <a:t>Communication · Networking · Virtual Collab</a:t>
            </a:r>
            <a:endParaRPr lang="en-US" sz="800" dirty="0"/>
          </a:p>
        </p:txBody>
      </p:sp>
      <p:sp>
        <p:nvSpPr>
          <p:cNvPr id="17" name="Shape 15"/>
          <p:cNvSpPr/>
          <p:nvPr/>
        </p:nvSpPr>
        <p:spPr>
          <a:xfrm>
            <a:off x="3383280" y="1508760"/>
            <a:ext cx="1325880" cy="2377440"/>
          </a:xfrm>
          <a:prstGeom prst="rect">
            <a:avLst/>
          </a:prstGeom>
          <a:solidFill>
            <a:srgbClr val="FFFFFF"/>
          </a:solidFill>
          <a:ln w="6350">
            <a:solidFill>
              <a:srgbClr val="E5E3DE"/>
            </a:solidFill>
            <a:prstDash val="solid"/>
          </a:ln>
        </p:spPr>
      </p:sp>
      <p:sp>
        <p:nvSpPr>
          <p:cNvPr id="18" name="Shape 16"/>
          <p:cNvSpPr/>
          <p:nvPr/>
        </p:nvSpPr>
        <p:spPr>
          <a:xfrm>
            <a:off x="3383280" y="1508760"/>
            <a:ext cx="1325880" cy="54864"/>
          </a:xfrm>
          <a:prstGeom prst="rect">
            <a:avLst/>
          </a:prstGeom>
          <a:solidFill>
            <a:srgbClr val="534AB7"/>
          </a:solidFill>
          <a:ln/>
        </p:spPr>
      </p:sp>
      <p:sp>
        <p:nvSpPr>
          <p:cNvPr id="19" name="Text 17"/>
          <p:cNvSpPr/>
          <p:nvPr/>
        </p:nvSpPr>
        <p:spPr>
          <a:xfrm>
            <a:off x="3383280" y="1691640"/>
            <a:ext cx="1325880" cy="457200"/>
          </a:xfrm>
          <a:prstGeom prst="rect">
            <a:avLst/>
          </a:prstGeom>
          <a:noFill/>
          <a:ln/>
        </p:spPr>
        <p:txBody>
          <a:bodyPr wrap="square" lIns="0" tIns="0" rIns="0" bIns="0" rtlCol="0" anchor="ctr"/>
          <a:lstStyle/>
          <a:p>
            <a:pPr algn="ctr" indent="0" marL="0">
              <a:buNone/>
            </a:pPr>
            <a:r>
              <a:rPr lang="en-US" sz="2400" b="1" dirty="0">
                <a:solidFill>
                  <a:srgbClr val="534AB7"/>
                </a:solidFill>
                <a:latin typeface="Georgia" pitchFamily="34" charset="0"/>
                <a:ea typeface="Georgia" pitchFamily="34" charset="-122"/>
                <a:cs typeface="Georgia" pitchFamily="34" charset="-120"/>
              </a:rPr>
              <a:t>03</a:t>
            </a:r>
            <a:endParaRPr lang="en-US" sz="2400" dirty="0"/>
          </a:p>
        </p:txBody>
      </p:sp>
      <p:sp>
        <p:nvSpPr>
          <p:cNvPr id="20" name="Text 18"/>
          <p:cNvSpPr/>
          <p:nvPr/>
        </p:nvSpPr>
        <p:spPr>
          <a:xfrm>
            <a:off x="3383280" y="219456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JAN</a:t>
            </a:r>
            <a:endParaRPr lang="en-US" sz="900" dirty="0"/>
          </a:p>
        </p:txBody>
      </p:sp>
      <p:sp>
        <p:nvSpPr>
          <p:cNvPr id="21" name="Text 19"/>
          <p:cNvSpPr/>
          <p:nvPr/>
        </p:nvSpPr>
        <p:spPr>
          <a:xfrm>
            <a:off x="3474720" y="2514600"/>
            <a:ext cx="1143000" cy="640080"/>
          </a:xfrm>
          <a:prstGeom prst="rect">
            <a:avLst/>
          </a:prstGeom>
          <a:noFill/>
          <a:ln/>
        </p:spPr>
        <p:txBody>
          <a:bodyPr wrap="square" lIns="0" tIns="0" rIns="0" bIns="0" rtlCol="0" anchor="ctr"/>
          <a:lstStyle/>
          <a:p>
            <a:pPr algn="ctr" indent="0" marL="0">
              <a:buNone/>
            </a:pPr>
            <a:r>
              <a:rPr lang="en-US" sz="1000" b="1" dirty="0">
                <a:solidFill>
                  <a:srgbClr val="1A1A1A"/>
                </a:solidFill>
                <a:latin typeface="Arial" pitchFamily="34" charset="0"/>
                <a:ea typeface="Arial" pitchFamily="34" charset="-122"/>
                <a:cs typeface="Arial" pitchFamily="34" charset="-120"/>
              </a:rPr>
              <a:t>Thinking Tools</a:t>
            </a:r>
            <a:endParaRPr lang="en-US" sz="1000" dirty="0"/>
          </a:p>
        </p:txBody>
      </p:sp>
      <p:sp>
        <p:nvSpPr>
          <p:cNvPr id="22" name="Text 20"/>
          <p:cNvSpPr/>
          <p:nvPr/>
        </p:nvSpPr>
        <p:spPr>
          <a:xfrm>
            <a:off x="3474720" y="3200400"/>
            <a:ext cx="1143000" cy="640080"/>
          </a:xfrm>
          <a:prstGeom prst="rect">
            <a:avLst/>
          </a:prstGeom>
          <a:noFill/>
          <a:ln/>
        </p:spPr>
        <p:txBody>
          <a:bodyPr wrap="square" lIns="0" tIns="0" rIns="0" bIns="0" rtlCol="0" anchor="ctr"/>
          <a:lstStyle/>
          <a:p>
            <a:pPr algn="ctr" indent="0" marL="0">
              <a:buNone/>
            </a:pPr>
            <a:r>
              <a:rPr lang="en-US" sz="800" dirty="0">
                <a:solidFill>
                  <a:srgbClr val="6B7175"/>
                </a:solidFill>
                <a:latin typeface="Arial" pitchFamily="34" charset="0"/>
                <a:ea typeface="Arial" pitchFamily="34" charset="-122"/>
                <a:cs typeface="Arial" pitchFamily="34" charset="-120"/>
              </a:rPr>
              <a:t>Critical Thinking · Problem Solving · Systems Design</a:t>
            </a:r>
            <a:endParaRPr lang="en-US" sz="800" dirty="0"/>
          </a:p>
        </p:txBody>
      </p:sp>
      <p:sp>
        <p:nvSpPr>
          <p:cNvPr id="23" name="Shape 21"/>
          <p:cNvSpPr/>
          <p:nvPr/>
        </p:nvSpPr>
        <p:spPr>
          <a:xfrm>
            <a:off x="4800600" y="1508760"/>
            <a:ext cx="1325880" cy="2377440"/>
          </a:xfrm>
          <a:prstGeom prst="rect">
            <a:avLst/>
          </a:prstGeom>
          <a:solidFill>
            <a:srgbClr val="FFFFFF"/>
          </a:solidFill>
          <a:ln w="6350">
            <a:solidFill>
              <a:srgbClr val="E5E3DE"/>
            </a:solidFill>
            <a:prstDash val="solid"/>
          </a:ln>
        </p:spPr>
      </p:sp>
      <p:sp>
        <p:nvSpPr>
          <p:cNvPr id="24" name="Shape 22"/>
          <p:cNvSpPr/>
          <p:nvPr/>
        </p:nvSpPr>
        <p:spPr>
          <a:xfrm>
            <a:off x="4800600" y="1508760"/>
            <a:ext cx="1325880" cy="54864"/>
          </a:xfrm>
          <a:prstGeom prst="rect">
            <a:avLst/>
          </a:prstGeom>
          <a:solidFill>
            <a:srgbClr val="FF9C33"/>
          </a:solidFill>
          <a:ln/>
        </p:spPr>
      </p:sp>
      <p:sp>
        <p:nvSpPr>
          <p:cNvPr id="25" name="Text 23"/>
          <p:cNvSpPr/>
          <p:nvPr/>
        </p:nvSpPr>
        <p:spPr>
          <a:xfrm>
            <a:off x="4800600" y="1691640"/>
            <a:ext cx="1325880" cy="457200"/>
          </a:xfrm>
          <a:prstGeom prst="rect">
            <a:avLst/>
          </a:prstGeom>
          <a:noFill/>
          <a:ln/>
        </p:spPr>
        <p:txBody>
          <a:bodyPr wrap="square" lIns="0" tIns="0" rIns="0" bIns="0" rtlCol="0" anchor="ctr"/>
          <a:lstStyle/>
          <a:p>
            <a:pPr algn="ctr" indent="0" marL="0">
              <a:buNone/>
            </a:pPr>
            <a:r>
              <a:rPr lang="en-US" sz="2400" b="1" dirty="0">
                <a:solidFill>
                  <a:srgbClr val="FF9C33"/>
                </a:solidFill>
                <a:latin typeface="Georgia" pitchFamily="34" charset="0"/>
                <a:ea typeface="Georgia" pitchFamily="34" charset="-122"/>
                <a:cs typeface="Georgia" pitchFamily="34" charset="-120"/>
              </a:rPr>
              <a:t>04</a:t>
            </a:r>
            <a:endParaRPr lang="en-US" sz="2400" dirty="0"/>
          </a:p>
        </p:txBody>
      </p:sp>
      <p:sp>
        <p:nvSpPr>
          <p:cNvPr id="26" name="Text 24"/>
          <p:cNvSpPr/>
          <p:nvPr/>
        </p:nvSpPr>
        <p:spPr>
          <a:xfrm>
            <a:off x="4800600" y="219456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FEB</a:t>
            </a:r>
            <a:endParaRPr lang="en-US" sz="900" dirty="0"/>
          </a:p>
        </p:txBody>
      </p:sp>
      <p:sp>
        <p:nvSpPr>
          <p:cNvPr id="27" name="Text 25"/>
          <p:cNvSpPr/>
          <p:nvPr/>
        </p:nvSpPr>
        <p:spPr>
          <a:xfrm>
            <a:off x="4892040" y="2514600"/>
            <a:ext cx="1143000" cy="640080"/>
          </a:xfrm>
          <a:prstGeom prst="rect">
            <a:avLst/>
          </a:prstGeom>
          <a:noFill/>
          <a:ln/>
        </p:spPr>
        <p:txBody>
          <a:bodyPr wrap="square" lIns="0" tIns="0" rIns="0" bIns="0" rtlCol="0" anchor="ctr"/>
          <a:lstStyle/>
          <a:p>
            <a:pPr algn="ctr" indent="0" marL="0">
              <a:buNone/>
            </a:pPr>
            <a:r>
              <a:rPr lang="en-US" sz="1000" b="1" dirty="0">
                <a:solidFill>
                  <a:srgbClr val="1A1A1A"/>
                </a:solidFill>
                <a:latin typeface="Arial" pitchFamily="34" charset="0"/>
                <a:ea typeface="Arial" pitchFamily="34" charset="-122"/>
                <a:cs typeface="Arial" pitchFamily="34" charset="-120"/>
              </a:rPr>
              <a:t>Doing &amp; Delivering</a:t>
            </a:r>
            <a:endParaRPr lang="en-US" sz="1000" dirty="0"/>
          </a:p>
        </p:txBody>
      </p:sp>
      <p:sp>
        <p:nvSpPr>
          <p:cNvPr id="28" name="Text 26"/>
          <p:cNvSpPr/>
          <p:nvPr/>
        </p:nvSpPr>
        <p:spPr>
          <a:xfrm>
            <a:off x="4892040" y="3200400"/>
            <a:ext cx="1143000" cy="640080"/>
          </a:xfrm>
          <a:prstGeom prst="rect">
            <a:avLst/>
          </a:prstGeom>
          <a:noFill/>
          <a:ln/>
        </p:spPr>
        <p:txBody>
          <a:bodyPr wrap="square" lIns="0" tIns="0" rIns="0" bIns="0" rtlCol="0" anchor="ctr"/>
          <a:lstStyle/>
          <a:p>
            <a:pPr algn="ctr" indent="0" marL="0">
              <a:buNone/>
            </a:pPr>
            <a:r>
              <a:rPr lang="en-US" sz="800" dirty="0">
                <a:solidFill>
                  <a:srgbClr val="6B7175"/>
                </a:solidFill>
                <a:latin typeface="Arial" pitchFamily="34" charset="0"/>
                <a:ea typeface="Arial" pitchFamily="34" charset="-122"/>
                <a:cs typeface="Arial" pitchFamily="34" charset="-120"/>
              </a:rPr>
              <a:t>Teamwork · Resource Mgmt · Project Execution</a:t>
            </a:r>
            <a:endParaRPr lang="en-US" sz="800" dirty="0"/>
          </a:p>
        </p:txBody>
      </p:sp>
      <p:sp>
        <p:nvSpPr>
          <p:cNvPr id="29" name="Shape 27"/>
          <p:cNvSpPr/>
          <p:nvPr/>
        </p:nvSpPr>
        <p:spPr>
          <a:xfrm>
            <a:off x="6217920" y="1508760"/>
            <a:ext cx="1325880" cy="2377440"/>
          </a:xfrm>
          <a:prstGeom prst="rect">
            <a:avLst/>
          </a:prstGeom>
          <a:solidFill>
            <a:srgbClr val="FFFFFF"/>
          </a:solidFill>
          <a:ln w="6350">
            <a:solidFill>
              <a:srgbClr val="E5E3DE"/>
            </a:solidFill>
            <a:prstDash val="solid"/>
          </a:ln>
        </p:spPr>
      </p:sp>
      <p:sp>
        <p:nvSpPr>
          <p:cNvPr id="30" name="Shape 28"/>
          <p:cNvSpPr/>
          <p:nvPr/>
        </p:nvSpPr>
        <p:spPr>
          <a:xfrm>
            <a:off x="6217920" y="1508760"/>
            <a:ext cx="1325880" cy="54864"/>
          </a:xfrm>
          <a:prstGeom prst="rect">
            <a:avLst/>
          </a:prstGeom>
          <a:solidFill>
            <a:srgbClr val="E0655A"/>
          </a:solidFill>
          <a:ln/>
        </p:spPr>
      </p:sp>
      <p:sp>
        <p:nvSpPr>
          <p:cNvPr id="31" name="Text 29"/>
          <p:cNvSpPr/>
          <p:nvPr/>
        </p:nvSpPr>
        <p:spPr>
          <a:xfrm>
            <a:off x="6217920" y="1691640"/>
            <a:ext cx="1325880" cy="457200"/>
          </a:xfrm>
          <a:prstGeom prst="rect">
            <a:avLst/>
          </a:prstGeom>
          <a:noFill/>
          <a:ln/>
        </p:spPr>
        <p:txBody>
          <a:bodyPr wrap="square" lIns="0" tIns="0" rIns="0" bIns="0" rtlCol="0" anchor="ctr"/>
          <a:lstStyle/>
          <a:p>
            <a:pPr algn="ctr" indent="0" marL="0">
              <a:buNone/>
            </a:pPr>
            <a:r>
              <a:rPr lang="en-US" sz="2400" b="1" dirty="0">
                <a:solidFill>
                  <a:srgbClr val="E0655A"/>
                </a:solidFill>
                <a:latin typeface="Georgia" pitchFamily="34" charset="0"/>
                <a:ea typeface="Georgia" pitchFamily="34" charset="-122"/>
                <a:cs typeface="Georgia" pitchFamily="34" charset="-120"/>
              </a:rPr>
              <a:t>05</a:t>
            </a:r>
            <a:endParaRPr lang="en-US" sz="2400" dirty="0"/>
          </a:p>
        </p:txBody>
      </p:sp>
      <p:sp>
        <p:nvSpPr>
          <p:cNvPr id="32" name="Text 30"/>
          <p:cNvSpPr/>
          <p:nvPr/>
        </p:nvSpPr>
        <p:spPr>
          <a:xfrm>
            <a:off x="6217920" y="219456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MAR</a:t>
            </a:r>
            <a:endParaRPr lang="en-US" sz="900" dirty="0"/>
          </a:p>
        </p:txBody>
      </p:sp>
      <p:sp>
        <p:nvSpPr>
          <p:cNvPr id="33" name="Text 31"/>
          <p:cNvSpPr/>
          <p:nvPr/>
        </p:nvSpPr>
        <p:spPr>
          <a:xfrm>
            <a:off x="6309360" y="2514600"/>
            <a:ext cx="1143000" cy="640080"/>
          </a:xfrm>
          <a:prstGeom prst="rect">
            <a:avLst/>
          </a:prstGeom>
          <a:noFill/>
          <a:ln/>
        </p:spPr>
        <p:txBody>
          <a:bodyPr wrap="square" lIns="0" tIns="0" rIns="0" bIns="0" rtlCol="0" anchor="ctr"/>
          <a:lstStyle/>
          <a:p>
            <a:pPr algn="ctr" indent="0" marL="0">
              <a:buNone/>
            </a:pPr>
            <a:r>
              <a:rPr lang="en-US" sz="1000" b="1" dirty="0">
                <a:solidFill>
                  <a:srgbClr val="1A1A1A"/>
                </a:solidFill>
                <a:latin typeface="Arial" pitchFamily="34" charset="0"/>
                <a:ea typeface="Arial" pitchFamily="34" charset="-122"/>
                <a:cs typeface="Arial" pitchFamily="34" charset="-120"/>
              </a:rPr>
              <a:t>Influence &amp; Advocacy</a:t>
            </a:r>
            <a:endParaRPr lang="en-US" sz="1000" dirty="0"/>
          </a:p>
        </p:txBody>
      </p:sp>
      <p:sp>
        <p:nvSpPr>
          <p:cNvPr id="34" name="Text 32"/>
          <p:cNvSpPr/>
          <p:nvPr/>
        </p:nvSpPr>
        <p:spPr>
          <a:xfrm>
            <a:off x="6309360" y="3200400"/>
            <a:ext cx="1143000" cy="640080"/>
          </a:xfrm>
          <a:prstGeom prst="rect">
            <a:avLst/>
          </a:prstGeom>
          <a:noFill/>
          <a:ln/>
        </p:spPr>
        <p:txBody>
          <a:bodyPr wrap="square" lIns="0" tIns="0" rIns="0" bIns="0" rtlCol="0" anchor="ctr"/>
          <a:lstStyle/>
          <a:p>
            <a:pPr algn="ctr" indent="0" marL="0">
              <a:buNone/>
            </a:pPr>
            <a:r>
              <a:rPr lang="en-US" sz="800" dirty="0">
                <a:solidFill>
                  <a:srgbClr val="6B7175"/>
                </a:solidFill>
                <a:latin typeface="Arial" pitchFamily="34" charset="0"/>
                <a:ea typeface="Arial" pitchFamily="34" charset="-122"/>
                <a:cs typeface="Arial" pitchFamily="34" charset="-120"/>
              </a:rPr>
              <a:t>Leadership · Negotiation · Financial Resilience</a:t>
            </a:r>
            <a:endParaRPr lang="en-US" sz="800" dirty="0"/>
          </a:p>
        </p:txBody>
      </p:sp>
      <p:sp>
        <p:nvSpPr>
          <p:cNvPr id="35" name="Shape 33"/>
          <p:cNvSpPr/>
          <p:nvPr/>
        </p:nvSpPr>
        <p:spPr>
          <a:xfrm>
            <a:off x="7635240" y="1508760"/>
            <a:ext cx="1325880" cy="2377440"/>
          </a:xfrm>
          <a:prstGeom prst="rect">
            <a:avLst/>
          </a:prstGeom>
          <a:solidFill>
            <a:srgbClr val="FFFFFF"/>
          </a:solidFill>
          <a:ln w="6350">
            <a:solidFill>
              <a:srgbClr val="E5E3DE"/>
            </a:solidFill>
            <a:prstDash val="solid"/>
          </a:ln>
        </p:spPr>
      </p:sp>
      <p:sp>
        <p:nvSpPr>
          <p:cNvPr id="36" name="Shape 34"/>
          <p:cNvSpPr/>
          <p:nvPr/>
        </p:nvSpPr>
        <p:spPr>
          <a:xfrm>
            <a:off x="7635240" y="1508760"/>
            <a:ext cx="1325880" cy="54864"/>
          </a:xfrm>
          <a:prstGeom prst="rect">
            <a:avLst/>
          </a:prstGeom>
          <a:solidFill>
            <a:srgbClr val="0F6E56"/>
          </a:solidFill>
          <a:ln/>
        </p:spPr>
      </p:sp>
      <p:sp>
        <p:nvSpPr>
          <p:cNvPr id="37" name="Text 35"/>
          <p:cNvSpPr/>
          <p:nvPr/>
        </p:nvSpPr>
        <p:spPr>
          <a:xfrm>
            <a:off x="7635240" y="1691640"/>
            <a:ext cx="1325880" cy="457200"/>
          </a:xfrm>
          <a:prstGeom prst="rect">
            <a:avLst/>
          </a:prstGeom>
          <a:noFill/>
          <a:ln/>
        </p:spPr>
        <p:txBody>
          <a:bodyPr wrap="square" lIns="0" tIns="0" rIns="0" bIns="0" rtlCol="0" anchor="ctr"/>
          <a:lstStyle/>
          <a:p>
            <a:pPr algn="ctr" indent="0" marL="0">
              <a:buNone/>
            </a:pPr>
            <a:r>
              <a:rPr lang="en-US" sz="2400" b="1" dirty="0">
                <a:solidFill>
                  <a:srgbClr val="0F6E56"/>
                </a:solidFill>
                <a:latin typeface="Georgia" pitchFamily="34" charset="0"/>
                <a:ea typeface="Georgia" pitchFamily="34" charset="-122"/>
                <a:cs typeface="Georgia" pitchFamily="34" charset="-120"/>
              </a:rPr>
              <a:t>06</a:t>
            </a:r>
            <a:endParaRPr lang="en-US" sz="2400" dirty="0"/>
          </a:p>
        </p:txBody>
      </p:sp>
      <p:sp>
        <p:nvSpPr>
          <p:cNvPr id="38" name="Text 36"/>
          <p:cNvSpPr/>
          <p:nvPr/>
        </p:nvSpPr>
        <p:spPr>
          <a:xfrm>
            <a:off x="7635240" y="219456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APR</a:t>
            </a:r>
            <a:endParaRPr lang="en-US" sz="900" dirty="0"/>
          </a:p>
        </p:txBody>
      </p:sp>
      <p:sp>
        <p:nvSpPr>
          <p:cNvPr id="39" name="Text 37"/>
          <p:cNvSpPr/>
          <p:nvPr/>
        </p:nvSpPr>
        <p:spPr>
          <a:xfrm>
            <a:off x="7726680" y="2514600"/>
            <a:ext cx="1143000" cy="640080"/>
          </a:xfrm>
          <a:prstGeom prst="rect">
            <a:avLst/>
          </a:prstGeom>
          <a:noFill/>
          <a:ln/>
        </p:spPr>
        <p:txBody>
          <a:bodyPr wrap="square" lIns="0" tIns="0" rIns="0" bIns="0" rtlCol="0" anchor="ctr"/>
          <a:lstStyle/>
          <a:p>
            <a:pPr algn="ctr" indent="0" marL="0">
              <a:buNone/>
            </a:pPr>
            <a:r>
              <a:rPr lang="en-US" sz="1000" b="1" dirty="0">
                <a:solidFill>
                  <a:srgbClr val="1A1A1A"/>
                </a:solidFill>
                <a:latin typeface="Arial" pitchFamily="34" charset="0"/>
                <a:ea typeface="Arial" pitchFamily="34" charset="-122"/>
                <a:cs typeface="Arial" pitchFamily="34" charset="-120"/>
              </a:rPr>
              <a:t>Innovation &amp; Future Fluency</a:t>
            </a:r>
            <a:endParaRPr lang="en-US" sz="1000" dirty="0"/>
          </a:p>
        </p:txBody>
      </p:sp>
      <p:sp>
        <p:nvSpPr>
          <p:cNvPr id="40" name="Text 38"/>
          <p:cNvSpPr/>
          <p:nvPr/>
        </p:nvSpPr>
        <p:spPr>
          <a:xfrm>
            <a:off x="7726680" y="3200400"/>
            <a:ext cx="1143000" cy="640080"/>
          </a:xfrm>
          <a:prstGeom prst="rect">
            <a:avLst/>
          </a:prstGeom>
          <a:noFill/>
          <a:ln/>
        </p:spPr>
        <p:txBody>
          <a:bodyPr wrap="square" lIns="0" tIns="0" rIns="0" bIns="0" rtlCol="0" anchor="ctr"/>
          <a:lstStyle/>
          <a:p>
            <a:pPr algn="ctr" indent="0" marL="0">
              <a:buNone/>
            </a:pPr>
            <a:r>
              <a:rPr lang="en-US" sz="800" dirty="0">
                <a:solidFill>
                  <a:srgbClr val="6B7175"/>
                </a:solidFill>
                <a:latin typeface="Arial" pitchFamily="34" charset="0"/>
                <a:ea typeface="Arial" pitchFamily="34" charset="-122"/>
                <a:cs typeface="Arial" pitchFamily="34" charset="-120"/>
              </a:rPr>
              <a:t>Entrepreneurial · Design Thinking · AI &amp; Tech</a:t>
            </a:r>
            <a:endParaRPr lang="en-US" sz="800" dirty="0"/>
          </a:p>
        </p:txBody>
      </p:sp>
      <p:sp>
        <p:nvSpPr>
          <p:cNvPr id="41" name="Text 39"/>
          <p:cNvSpPr/>
          <p:nvPr/>
        </p:nvSpPr>
        <p:spPr>
          <a:xfrm>
            <a:off x="548640" y="4206240"/>
            <a:ext cx="8229600" cy="457200"/>
          </a:xfrm>
          <a:prstGeom prst="rect">
            <a:avLst/>
          </a:prstGeom>
          <a:noFill/>
          <a:ln/>
        </p:spPr>
        <p:txBody>
          <a:bodyPr wrap="square" lIns="0" tIns="0" rIns="0" bIns="0" rtlCol="0" anchor="ctr"/>
          <a:lstStyle/>
          <a:p>
            <a:pPr indent="0" marL="0">
              <a:buNone/>
            </a:pPr>
            <a:r>
              <a:rPr lang="en-US" sz="1100" b="1" i="1" dirty="0">
                <a:solidFill>
                  <a:srgbClr val="920526"/>
                </a:solidFill>
                <a:latin typeface="Arial" pitchFamily="34" charset="0"/>
                <a:ea typeface="Arial" pitchFamily="34" charset="-122"/>
                <a:cs typeface="Arial" pitchFamily="34" charset="-120"/>
              </a:rPr>
              <a:t>Within-year arc: </a:t>
            </a:r>
            <a:pPr indent="0" marL="0">
              <a:buNone/>
            </a:pPr>
            <a:r>
              <a:rPr lang="en-US" sz="1100" dirty="0">
                <a:solidFill>
                  <a:srgbClr val="2C2C2C"/>
                </a:solidFill>
                <a:latin typeface="Arial" pitchFamily="34" charset="0"/>
                <a:ea typeface="Arial" pitchFamily="34" charset="-122"/>
                <a:cs typeface="Arial" pitchFamily="34" charset="-120"/>
              </a:rPr>
              <a:t>know yourself → connect → think hard → do the work → influence → look ahead. </a:t>
            </a:r>
            <a:pPr indent="0" marL="0">
              <a:buNone/>
            </a:pPr>
            <a:r>
              <a:rPr lang="en-US" sz="1100" dirty="0">
                <a:solidFill>
                  <a:srgbClr val="6B7175"/>
                </a:solidFill>
                <a:latin typeface="Arial" pitchFamily="34" charset="0"/>
                <a:ea typeface="Arial" pitchFamily="34" charset="-122"/>
                <a:cs typeface="Arial" pitchFamily="34" charset="-120"/>
              </a:rPr>
              <a:t>Same calendar order every year, all 4 years.</a:t>
            </a:r>
            <a:endParaRPr lang="en-US" sz="1100" dirty="0"/>
          </a:p>
        </p:txBody>
      </p:sp>
      <p:sp>
        <p:nvSpPr>
          <p:cNvPr id="43" name="Shape 40"/>
          <p:cNvSpPr/>
          <p:nvPr/>
        </p:nvSpPr>
        <p:spPr>
          <a:xfrm>
            <a:off x="0" y="5088636"/>
            <a:ext cx="1524000" cy="54864"/>
          </a:xfrm>
          <a:prstGeom prst="rect">
            <a:avLst/>
          </a:prstGeom>
          <a:solidFill>
            <a:srgbClr val="ED1849"/>
          </a:solidFill>
          <a:ln/>
        </p:spPr>
      </p:sp>
      <p:sp>
        <p:nvSpPr>
          <p:cNvPr id="44" name="Shape 41"/>
          <p:cNvSpPr/>
          <p:nvPr/>
        </p:nvSpPr>
        <p:spPr>
          <a:xfrm>
            <a:off x="1524000" y="5088636"/>
            <a:ext cx="1524000" cy="54864"/>
          </a:xfrm>
          <a:prstGeom prst="rect">
            <a:avLst/>
          </a:prstGeom>
          <a:solidFill>
            <a:srgbClr val="009FB7"/>
          </a:solidFill>
          <a:ln/>
        </p:spPr>
      </p:sp>
      <p:sp>
        <p:nvSpPr>
          <p:cNvPr id="45" name="Shape 42"/>
          <p:cNvSpPr/>
          <p:nvPr/>
        </p:nvSpPr>
        <p:spPr>
          <a:xfrm>
            <a:off x="3048000" y="5088636"/>
            <a:ext cx="1524000" cy="54864"/>
          </a:xfrm>
          <a:prstGeom prst="rect">
            <a:avLst/>
          </a:prstGeom>
          <a:solidFill>
            <a:srgbClr val="534AB7"/>
          </a:solidFill>
          <a:ln/>
        </p:spPr>
      </p:sp>
      <p:sp>
        <p:nvSpPr>
          <p:cNvPr id="46" name="Shape 43"/>
          <p:cNvSpPr/>
          <p:nvPr/>
        </p:nvSpPr>
        <p:spPr>
          <a:xfrm>
            <a:off x="4572000" y="5088636"/>
            <a:ext cx="1524000" cy="54864"/>
          </a:xfrm>
          <a:prstGeom prst="rect">
            <a:avLst/>
          </a:prstGeom>
          <a:solidFill>
            <a:srgbClr val="FF9C33"/>
          </a:solidFill>
          <a:ln/>
        </p:spPr>
      </p:sp>
      <p:sp>
        <p:nvSpPr>
          <p:cNvPr id="47" name="Shape 44"/>
          <p:cNvSpPr/>
          <p:nvPr/>
        </p:nvSpPr>
        <p:spPr>
          <a:xfrm>
            <a:off x="6096000" y="5088636"/>
            <a:ext cx="1524000" cy="54864"/>
          </a:xfrm>
          <a:prstGeom prst="rect">
            <a:avLst/>
          </a:prstGeom>
          <a:solidFill>
            <a:srgbClr val="E0655A"/>
          </a:solidFill>
          <a:ln/>
        </p:spPr>
      </p:sp>
      <p:sp>
        <p:nvSpPr>
          <p:cNvPr id="48" name="Shape 45"/>
          <p:cNvSpPr/>
          <p:nvPr/>
        </p:nvSpPr>
        <p:spPr>
          <a:xfrm>
            <a:off x="7620000" y="5088636"/>
            <a:ext cx="1524000" cy="54864"/>
          </a:xfrm>
          <a:prstGeom prst="rect">
            <a:avLst/>
          </a:prstGeom>
          <a:solidFill>
            <a:srgbClr val="0F6E56"/>
          </a:solidFill>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548640" y="365760"/>
            <a:ext cx="1280160" cy="274320"/>
          </a:xfrm>
          <a:prstGeom prst="roundRect">
            <a:avLst>
              <a:gd name="adj" fmla="val 40000"/>
            </a:avLst>
          </a:prstGeom>
          <a:solidFill>
            <a:srgbClr val="EEEDFE"/>
          </a:solidFill>
          <a:ln/>
        </p:spPr>
      </p:sp>
      <p:sp>
        <p:nvSpPr>
          <p:cNvPr id="3" name="Text 1"/>
          <p:cNvSpPr/>
          <p:nvPr/>
        </p:nvSpPr>
        <p:spPr>
          <a:xfrm>
            <a:off x="548640" y="365760"/>
            <a:ext cx="1280160" cy="274320"/>
          </a:xfrm>
          <a:prstGeom prst="rect">
            <a:avLst/>
          </a:prstGeom>
          <a:noFill/>
          <a:ln/>
        </p:spPr>
        <p:txBody>
          <a:bodyPr wrap="square" lIns="0" tIns="0" rIns="0" bIns="0" rtlCol="0" anchor="ctr"/>
          <a:lstStyle/>
          <a:p>
            <a:pPr algn="ctr" indent="0" marL="0">
              <a:buNone/>
            </a:pPr>
            <a:r>
              <a:rPr lang="en-US" sz="900" b="1" spc="200" kern="0" dirty="0">
                <a:solidFill>
                  <a:srgbClr val="3C3489"/>
                </a:solidFill>
                <a:latin typeface="Arial" pitchFamily="34" charset="0"/>
                <a:ea typeface="Arial" pitchFamily="34" charset="-122"/>
                <a:cs typeface="Arial" pitchFamily="34" charset="-120"/>
              </a:rPr>
              <a:t>THE RUBRIC</a:t>
            </a:r>
            <a:endParaRPr lang="en-US" sz="900" dirty="0"/>
          </a:p>
        </p:txBody>
      </p:sp>
      <p:sp>
        <p:nvSpPr>
          <p:cNvPr id="4" name="Text 2"/>
          <p:cNvSpPr/>
          <p:nvPr/>
        </p:nvSpPr>
        <p:spPr>
          <a:xfrm>
            <a:off x="548640" y="777240"/>
            <a:ext cx="8229600" cy="5029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Same skills every year. Deeper every year.</a:t>
            </a:r>
            <a:endParaRPr lang="en-US" sz="2600" dirty="0"/>
          </a:p>
        </p:txBody>
      </p:sp>
      <p:sp>
        <p:nvSpPr>
          <p:cNvPr id="5" name="Text 3"/>
          <p:cNvSpPr/>
          <p:nvPr/>
        </p:nvSpPr>
        <p:spPr>
          <a:xfrm>
            <a:off x="548640" y="1325880"/>
            <a:ext cx="8229600" cy="320040"/>
          </a:xfrm>
          <a:prstGeom prst="rect">
            <a:avLst/>
          </a:prstGeom>
          <a:noFill/>
          <a:ln/>
        </p:spPr>
        <p:txBody>
          <a:bodyPr wrap="square" lIns="0" tIns="0" rIns="0" bIns="0" rtlCol="0" anchor="ctr"/>
          <a:lstStyle/>
          <a:p>
            <a:pPr indent="0" marL="0">
              <a:buNone/>
            </a:pPr>
            <a:r>
              <a:rPr lang="en-US" sz="1200" dirty="0">
                <a:solidFill>
                  <a:srgbClr val="6B7175"/>
                </a:solidFill>
                <a:latin typeface="Arial" pitchFamily="34" charset="0"/>
                <a:ea typeface="Arial" pitchFamily="34" charset="-122"/>
                <a:cs typeface="Arial" pitchFamily="34" charset="-120"/>
              </a:rPr>
              <a:t>A girl in Y1 and a girl in Y4 work the same skill in the same month — at different rungs.</a:t>
            </a:r>
            <a:endParaRPr lang="en-US" sz="1200" dirty="0"/>
          </a:p>
        </p:txBody>
      </p:sp>
      <p:sp>
        <p:nvSpPr>
          <p:cNvPr id="6" name="Shape 4"/>
          <p:cNvSpPr/>
          <p:nvPr/>
        </p:nvSpPr>
        <p:spPr>
          <a:xfrm>
            <a:off x="548640" y="1874520"/>
            <a:ext cx="1897380" cy="2377440"/>
          </a:xfrm>
          <a:prstGeom prst="rect">
            <a:avLst/>
          </a:prstGeom>
          <a:solidFill>
            <a:srgbClr val="E0F4F7"/>
          </a:solidFill>
          <a:ln/>
        </p:spPr>
      </p:sp>
      <p:sp>
        <p:nvSpPr>
          <p:cNvPr id="7" name="Shape 5"/>
          <p:cNvSpPr/>
          <p:nvPr/>
        </p:nvSpPr>
        <p:spPr>
          <a:xfrm>
            <a:off x="548640" y="1874520"/>
            <a:ext cx="1897380" cy="45720"/>
          </a:xfrm>
          <a:prstGeom prst="rect">
            <a:avLst/>
          </a:prstGeom>
          <a:solidFill>
            <a:srgbClr val="009FB7"/>
          </a:solidFill>
          <a:ln/>
        </p:spPr>
      </p:sp>
      <p:sp>
        <p:nvSpPr>
          <p:cNvPr id="8" name="Text 6"/>
          <p:cNvSpPr/>
          <p:nvPr/>
        </p:nvSpPr>
        <p:spPr>
          <a:xfrm>
            <a:off x="685800" y="2011680"/>
            <a:ext cx="1623060" cy="457200"/>
          </a:xfrm>
          <a:prstGeom prst="rect">
            <a:avLst/>
          </a:prstGeom>
          <a:noFill/>
          <a:ln/>
        </p:spPr>
        <p:txBody>
          <a:bodyPr wrap="square" lIns="0" tIns="0" rIns="0" bIns="0" rtlCol="0" anchor="ctr"/>
          <a:lstStyle/>
          <a:p>
            <a:pPr indent="0" marL="0">
              <a:buNone/>
            </a:pPr>
            <a:r>
              <a:rPr lang="en-US" sz="2600" b="1" dirty="0">
                <a:solidFill>
                  <a:srgbClr val="009FB7"/>
                </a:solidFill>
                <a:latin typeface="Georgia" pitchFamily="34" charset="0"/>
                <a:ea typeface="Georgia" pitchFamily="34" charset="-122"/>
                <a:cs typeface="Georgia" pitchFamily="34" charset="-120"/>
              </a:rPr>
              <a:t>Y1</a:t>
            </a:r>
            <a:endParaRPr lang="en-US" sz="2600" dirty="0"/>
          </a:p>
        </p:txBody>
      </p:sp>
      <p:sp>
        <p:nvSpPr>
          <p:cNvPr id="9" name="Text 7"/>
          <p:cNvSpPr/>
          <p:nvPr/>
        </p:nvSpPr>
        <p:spPr>
          <a:xfrm>
            <a:off x="685800" y="2514600"/>
            <a:ext cx="1623060" cy="274320"/>
          </a:xfrm>
          <a:prstGeom prst="rect">
            <a:avLst/>
          </a:prstGeom>
          <a:noFill/>
          <a:ln/>
        </p:spPr>
        <p:txBody>
          <a:bodyPr wrap="square" lIns="0" tIns="0" rIns="0" bIns="0" rtlCol="0" anchor="ctr"/>
          <a:lstStyle/>
          <a:p>
            <a:pPr indent="0" marL="0">
              <a:buNone/>
            </a:pPr>
            <a:r>
              <a:rPr lang="en-US" sz="850" b="1" spc="150" kern="0" dirty="0">
                <a:solidFill>
                  <a:srgbClr val="006F80"/>
                </a:solidFill>
                <a:latin typeface="Arial" pitchFamily="34" charset="0"/>
                <a:ea typeface="Arial" pitchFamily="34" charset="-122"/>
                <a:cs typeface="Arial" pitchFamily="34" charset="-120"/>
              </a:rPr>
              <a:t>CURIOUS OBSERVER</a:t>
            </a:r>
            <a:endParaRPr lang="en-US" sz="850" dirty="0"/>
          </a:p>
        </p:txBody>
      </p:sp>
      <p:sp>
        <p:nvSpPr>
          <p:cNvPr id="10" name="Text 8"/>
          <p:cNvSpPr/>
          <p:nvPr/>
        </p:nvSpPr>
        <p:spPr>
          <a:xfrm>
            <a:off x="685800" y="2788920"/>
            <a:ext cx="1623060" cy="411480"/>
          </a:xfrm>
          <a:prstGeom prst="rect">
            <a:avLst/>
          </a:prstGeom>
          <a:noFill/>
          <a:ln/>
        </p:spPr>
        <p:txBody>
          <a:bodyPr wrap="square" lIns="0" tIns="0" rIns="0" bIns="0" rtlCol="0" anchor="ctr"/>
          <a:lstStyle/>
          <a:p>
            <a:pPr indent="0" marL="0">
              <a:buNone/>
            </a:pPr>
            <a:r>
              <a:rPr lang="en-US" sz="1800" b="1" dirty="0">
                <a:solidFill>
                  <a:srgbClr val="006F80"/>
                </a:solidFill>
                <a:latin typeface="Georgia" pitchFamily="34" charset="0"/>
                <a:ea typeface="Georgia" pitchFamily="34" charset="-122"/>
                <a:cs typeface="Georgia" pitchFamily="34" charset="-120"/>
              </a:rPr>
              <a:t>Aware</a:t>
            </a:r>
            <a:endParaRPr lang="en-US" sz="1800" dirty="0"/>
          </a:p>
        </p:txBody>
      </p:sp>
      <p:sp>
        <p:nvSpPr>
          <p:cNvPr id="11" name="Text 9"/>
          <p:cNvSpPr/>
          <p:nvPr/>
        </p:nvSpPr>
        <p:spPr>
          <a:xfrm>
            <a:off x="685800" y="3291840"/>
            <a:ext cx="1623060" cy="914400"/>
          </a:xfrm>
          <a:prstGeom prst="rect">
            <a:avLst/>
          </a:prstGeom>
          <a:noFill/>
          <a:ln/>
        </p:spPr>
        <p:txBody>
          <a:bodyPr wrap="square" lIns="0" tIns="0" rIns="0" bIns="0" rtlCol="0" anchor="ctr"/>
          <a:lstStyle/>
          <a:p>
            <a:pPr indent="0" marL="0">
              <a:buNone/>
            </a:pPr>
            <a:r>
              <a:rPr lang="en-US" sz="1000" dirty="0">
                <a:solidFill>
                  <a:srgbClr val="006F80"/>
                </a:solidFill>
                <a:latin typeface="Arial" pitchFamily="34" charset="0"/>
                <a:ea typeface="Arial" pitchFamily="34" charset="-122"/>
                <a:cs typeface="Arial" pitchFamily="34" charset="-120"/>
              </a:rPr>
              <a:t>Knows the skill exists; can name it; has done it once.</a:t>
            </a:r>
            <a:endParaRPr lang="en-US" sz="1000" dirty="0"/>
          </a:p>
        </p:txBody>
      </p:sp>
      <p:sp>
        <p:nvSpPr>
          <p:cNvPr id="12" name="Shape 10"/>
          <p:cNvSpPr/>
          <p:nvPr/>
        </p:nvSpPr>
        <p:spPr>
          <a:xfrm>
            <a:off x="2628900" y="1874520"/>
            <a:ext cx="1897380" cy="2377440"/>
          </a:xfrm>
          <a:prstGeom prst="rect">
            <a:avLst/>
          </a:prstGeom>
          <a:solidFill>
            <a:srgbClr val="EEEDFE"/>
          </a:solidFill>
          <a:ln/>
        </p:spPr>
      </p:sp>
      <p:sp>
        <p:nvSpPr>
          <p:cNvPr id="13" name="Shape 11"/>
          <p:cNvSpPr/>
          <p:nvPr/>
        </p:nvSpPr>
        <p:spPr>
          <a:xfrm>
            <a:off x="2628900" y="1874520"/>
            <a:ext cx="1897380" cy="45720"/>
          </a:xfrm>
          <a:prstGeom prst="rect">
            <a:avLst/>
          </a:prstGeom>
          <a:solidFill>
            <a:srgbClr val="534AB7"/>
          </a:solidFill>
          <a:ln/>
        </p:spPr>
      </p:sp>
      <p:sp>
        <p:nvSpPr>
          <p:cNvPr id="14" name="Text 12"/>
          <p:cNvSpPr/>
          <p:nvPr/>
        </p:nvSpPr>
        <p:spPr>
          <a:xfrm>
            <a:off x="2766060" y="2011680"/>
            <a:ext cx="1623060" cy="457200"/>
          </a:xfrm>
          <a:prstGeom prst="rect">
            <a:avLst/>
          </a:prstGeom>
          <a:noFill/>
          <a:ln/>
        </p:spPr>
        <p:txBody>
          <a:bodyPr wrap="square" lIns="0" tIns="0" rIns="0" bIns="0" rtlCol="0" anchor="ctr"/>
          <a:lstStyle/>
          <a:p>
            <a:pPr indent="0" marL="0">
              <a:buNone/>
            </a:pPr>
            <a:r>
              <a:rPr lang="en-US" sz="2600" b="1" dirty="0">
                <a:solidFill>
                  <a:srgbClr val="534AB7"/>
                </a:solidFill>
                <a:latin typeface="Georgia" pitchFamily="34" charset="0"/>
                <a:ea typeface="Georgia" pitchFamily="34" charset="-122"/>
                <a:cs typeface="Georgia" pitchFamily="34" charset="-120"/>
              </a:rPr>
              <a:t>Y2</a:t>
            </a:r>
            <a:endParaRPr lang="en-US" sz="2600" dirty="0"/>
          </a:p>
        </p:txBody>
      </p:sp>
      <p:sp>
        <p:nvSpPr>
          <p:cNvPr id="15" name="Text 13"/>
          <p:cNvSpPr/>
          <p:nvPr/>
        </p:nvSpPr>
        <p:spPr>
          <a:xfrm>
            <a:off x="2766060" y="2514600"/>
            <a:ext cx="1623060" cy="274320"/>
          </a:xfrm>
          <a:prstGeom prst="rect">
            <a:avLst/>
          </a:prstGeom>
          <a:noFill/>
          <a:ln/>
        </p:spPr>
        <p:txBody>
          <a:bodyPr wrap="square" lIns="0" tIns="0" rIns="0" bIns="0" rtlCol="0" anchor="ctr"/>
          <a:lstStyle/>
          <a:p>
            <a:pPr indent="0" marL="0">
              <a:buNone/>
            </a:pPr>
            <a:r>
              <a:rPr lang="en-US" sz="850" b="1" spc="150" kern="0" dirty="0">
                <a:solidFill>
                  <a:srgbClr val="3C3489"/>
                </a:solidFill>
                <a:latin typeface="Arial" pitchFamily="34" charset="0"/>
                <a:ea typeface="Arial" pitchFamily="34" charset="-122"/>
                <a:cs typeface="Arial" pitchFamily="34" charset="-120"/>
              </a:rPr>
              <a:t>ACTIVE INVESTIGATOR</a:t>
            </a:r>
            <a:endParaRPr lang="en-US" sz="850" dirty="0"/>
          </a:p>
        </p:txBody>
      </p:sp>
      <p:sp>
        <p:nvSpPr>
          <p:cNvPr id="16" name="Text 14"/>
          <p:cNvSpPr/>
          <p:nvPr/>
        </p:nvSpPr>
        <p:spPr>
          <a:xfrm>
            <a:off x="2766060" y="2788920"/>
            <a:ext cx="1623060" cy="411480"/>
          </a:xfrm>
          <a:prstGeom prst="rect">
            <a:avLst/>
          </a:prstGeom>
          <a:noFill/>
          <a:ln/>
        </p:spPr>
        <p:txBody>
          <a:bodyPr wrap="square" lIns="0" tIns="0" rIns="0" bIns="0" rtlCol="0" anchor="ctr"/>
          <a:lstStyle/>
          <a:p>
            <a:pPr indent="0" marL="0">
              <a:buNone/>
            </a:pPr>
            <a:r>
              <a:rPr lang="en-US" sz="1800" b="1" dirty="0">
                <a:solidFill>
                  <a:srgbClr val="3C3489"/>
                </a:solidFill>
                <a:latin typeface="Georgia" pitchFamily="34" charset="0"/>
                <a:ea typeface="Georgia" pitchFamily="34" charset="-122"/>
                <a:cs typeface="Georgia" pitchFamily="34" charset="-120"/>
              </a:rPr>
              <a:t>Practicing</a:t>
            </a:r>
            <a:endParaRPr lang="en-US" sz="1800" dirty="0"/>
          </a:p>
        </p:txBody>
      </p:sp>
      <p:sp>
        <p:nvSpPr>
          <p:cNvPr id="17" name="Text 15"/>
          <p:cNvSpPr/>
          <p:nvPr/>
        </p:nvSpPr>
        <p:spPr>
          <a:xfrm>
            <a:off x="2766060" y="3291840"/>
            <a:ext cx="1623060" cy="914400"/>
          </a:xfrm>
          <a:prstGeom prst="rect">
            <a:avLst/>
          </a:prstGeom>
          <a:noFill/>
          <a:ln/>
        </p:spPr>
        <p:txBody>
          <a:bodyPr wrap="square" lIns="0" tIns="0" rIns="0" bIns="0" rtlCol="0" anchor="ctr"/>
          <a:lstStyle/>
          <a:p>
            <a:pPr indent="0" marL="0">
              <a:buNone/>
            </a:pPr>
            <a:r>
              <a:rPr lang="en-US" sz="1000" dirty="0">
                <a:solidFill>
                  <a:srgbClr val="3C3489"/>
                </a:solidFill>
                <a:latin typeface="Arial" pitchFamily="34" charset="0"/>
                <a:ea typeface="Arial" pitchFamily="34" charset="-122"/>
                <a:cs typeface="Arial" pitchFamily="34" charset="-120"/>
              </a:rPr>
              <a:t>Uses the skill with intention in low-stakes settings.</a:t>
            </a:r>
            <a:endParaRPr lang="en-US" sz="1000" dirty="0"/>
          </a:p>
        </p:txBody>
      </p:sp>
      <p:sp>
        <p:nvSpPr>
          <p:cNvPr id="18" name="Shape 16"/>
          <p:cNvSpPr/>
          <p:nvPr/>
        </p:nvSpPr>
        <p:spPr>
          <a:xfrm>
            <a:off x="4709160" y="1874520"/>
            <a:ext cx="1897380" cy="2377440"/>
          </a:xfrm>
          <a:prstGeom prst="rect">
            <a:avLst/>
          </a:prstGeom>
          <a:solidFill>
            <a:srgbClr val="FAEEDA"/>
          </a:solidFill>
          <a:ln/>
        </p:spPr>
      </p:sp>
      <p:sp>
        <p:nvSpPr>
          <p:cNvPr id="19" name="Shape 17"/>
          <p:cNvSpPr/>
          <p:nvPr/>
        </p:nvSpPr>
        <p:spPr>
          <a:xfrm>
            <a:off x="4709160" y="1874520"/>
            <a:ext cx="1897380" cy="45720"/>
          </a:xfrm>
          <a:prstGeom prst="rect">
            <a:avLst/>
          </a:prstGeom>
          <a:solidFill>
            <a:srgbClr val="BA7517"/>
          </a:solidFill>
          <a:ln/>
        </p:spPr>
      </p:sp>
      <p:sp>
        <p:nvSpPr>
          <p:cNvPr id="20" name="Text 18"/>
          <p:cNvSpPr/>
          <p:nvPr/>
        </p:nvSpPr>
        <p:spPr>
          <a:xfrm>
            <a:off x="4846320" y="2011680"/>
            <a:ext cx="1623060" cy="457200"/>
          </a:xfrm>
          <a:prstGeom prst="rect">
            <a:avLst/>
          </a:prstGeom>
          <a:noFill/>
          <a:ln/>
        </p:spPr>
        <p:txBody>
          <a:bodyPr wrap="square" lIns="0" tIns="0" rIns="0" bIns="0" rtlCol="0" anchor="ctr"/>
          <a:lstStyle/>
          <a:p>
            <a:pPr indent="0" marL="0">
              <a:buNone/>
            </a:pPr>
            <a:r>
              <a:rPr lang="en-US" sz="2600" b="1" dirty="0">
                <a:solidFill>
                  <a:srgbClr val="BA7517"/>
                </a:solidFill>
                <a:latin typeface="Georgia" pitchFamily="34" charset="0"/>
                <a:ea typeface="Georgia" pitchFamily="34" charset="-122"/>
                <a:cs typeface="Georgia" pitchFamily="34" charset="-120"/>
              </a:rPr>
              <a:t>Y3</a:t>
            </a:r>
            <a:endParaRPr lang="en-US" sz="2600" dirty="0"/>
          </a:p>
        </p:txBody>
      </p:sp>
      <p:sp>
        <p:nvSpPr>
          <p:cNvPr id="21" name="Text 19"/>
          <p:cNvSpPr/>
          <p:nvPr/>
        </p:nvSpPr>
        <p:spPr>
          <a:xfrm>
            <a:off x="4846320" y="2514600"/>
            <a:ext cx="1623060" cy="274320"/>
          </a:xfrm>
          <a:prstGeom prst="rect">
            <a:avLst/>
          </a:prstGeom>
          <a:noFill/>
          <a:ln/>
        </p:spPr>
        <p:txBody>
          <a:bodyPr wrap="square" lIns="0" tIns="0" rIns="0" bIns="0" rtlCol="0" anchor="ctr"/>
          <a:lstStyle/>
          <a:p>
            <a:pPr indent="0" marL="0">
              <a:buNone/>
            </a:pPr>
            <a:r>
              <a:rPr lang="en-US" sz="850" b="1" spc="150" kern="0" dirty="0">
                <a:solidFill>
                  <a:srgbClr val="854F0B"/>
                </a:solidFill>
                <a:latin typeface="Arial" pitchFamily="34" charset="0"/>
                <a:ea typeface="Arial" pitchFamily="34" charset="-122"/>
                <a:cs typeface="Arial" pitchFamily="34" charset="-120"/>
              </a:rPr>
              <a:t>PRACTITIONER</a:t>
            </a:r>
            <a:endParaRPr lang="en-US" sz="850" dirty="0"/>
          </a:p>
        </p:txBody>
      </p:sp>
      <p:sp>
        <p:nvSpPr>
          <p:cNvPr id="22" name="Text 20"/>
          <p:cNvSpPr/>
          <p:nvPr/>
        </p:nvSpPr>
        <p:spPr>
          <a:xfrm>
            <a:off x="4846320" y="2788920"/>
            <a:ext cx="1623060" cy="411480"/>
          </a:xfrm>
          <a:prstGeom prst="rect">
            <a:avLst/>
          </a:prstGeom>
          <a:noFill/>
          <a:ln/>
        </p:spPr>
        <p:txBody>
          <a:bodyPr wrap="square" lIns="0" tIns="0" rIns="0" bIns="0" rtlCol="0" anchor="ctr"/>
          <a:lstStyle/>
          <a:p>
            <a:pPr indent="0" marL="0">
              <a:buNone/>
            </a:pPr>
            <a:r>
              <a:rPr lang="en-US" sz="1800" b="1" dirty="0">
                <a:solidFill>
                  <a:srgbClr val="854F0B"/>
                </a:solidFill>
                <a:latin typeface="Georgia" pitchFamily="34" charset="0"/>
                <a:ea typeface="Georgia" pitchFamily="34" charset="-122"/>
                <a:cs typeface="Georgia" pitchFamily="34" charset="-120"/>
              </a:rPr>
              <a:t>Applying</a:t>
            </a:r>
            <a:endParaRPr lang="en-US" sz="1800" dirty="0"/>
          </a:p>
        </p:txBody>
      </p:sp>
      <p:sp>
        <p:nvSpPr>
          <p:cNvPr id="23" name="Text 21"/>
          <p:cNvSpPr/>
          <p:nvPr/>
        </p:nvSpPr>
        <p:spPr>
          <a:xfrm>
            <a:off x="4846320" y="3291840"/>
            <a:ext cx="1623060" cy="914400"/>
          </a:xfrm>
          <a:prstGeom prst="rect">
            <a:avLst/>
          </a:prstGeom>
          <a:noFill/>
          <a:ln/>
        </p:spPr>
        <p:txBody>
          <a:bodyPr wrap="square" lIns="0" tIns="0" rIns="0" bIns="0" rtlCol="0" anchor="ctr"/>
          <a:lstStyle/>
          <a:p>
            <a:pPr indent="0" marL="0">
              <a:buNone/>
            </a:pPr>
            <a:r>
              <a:rPr lang="en-US" sz="1000" dirty="0">
                <a:solidFill>
                  <a:srgbClr val="854F0B"/>
                </a:solidFill>
                <a:latin typeface="Arial" pitchFamily="34" charset="0"/>
                <a:ea typeface="Arial" pitchFamily="34" charset="-122"/>
                <a:cs typeface="Arial" pitchFamily="34" charset="-120"/>
              </a:rPr>
              <a:t>Uses in real (industry-reviewed) capstone work.</a:t>
            </a:r>
            <a:endParaRPr lang="en-US" sz="1000" dirty="0"/>
          </a:p>
        </p:txBody>
      </p:sp>
      <p:sp>
        <p:nvSpPr>
          <p:cNvPr id="24" name="Shape 22"/>
          <p:cNvSpPr/>
          <p:nvPr/>
        </p:nvSpPr>
        <p:spPr>
          <a:xfrm>
            <a:off x="6789420" y="1874520"/>
            <a:ext cx="1897380" cy="2377440"/>
          </a:xfrm>
          <a:prstGeom prst="rect">
            <a:avLst/>
          </a:prstGeom>
          <a:solidFill>
            <a:srgbClr val="FDE8ED"/>
          </a:solidFill>
          <a:ln/>
        </p:spPr>
      </p:sp>
      <p:sp>
        <p:nvSpPr>
          <p:cNvPr id="25" name="Shape 23"/>
          <p:cNvSpPr/>
          <p:nvPr/>
        </p:nvSpPr>
        <p:spPr>
          <a:xfrm>
            <a:off x="6789420" y="1874520"/>
            <a:ext cx="1897380" cy="45720"/>
          </a:xfrm>
          <a:prstGeom prst="rect">
            <a:avLst/>
          </a:prstGeom>
          <a:solidFill>
            <a:srgbClr val="ED1849"/>
          </a:solidFill>
          <a:ln/>
        </p:spPr>
      </p:sp>
      <p:sp>
        <p:nvSpPr>
          <p:cNvPr id="26" name="Text 24"/>
          <p:cNvSpPr/>
          <p:nvPr/>
        </p:nvSpPr>
        <p:spPr>
          <a:xfrm>
            <a:off x="6926580" y="2011680"/>
            <a:ext cx="1623060" cy="457200"/>
          </a:xfrm>
          <a:prstGeom prst="rect">
            <a:avLst/>
          </a:prstGeom>
          <a:noFill/>
          <a:ln/>
        </p:spPr>
        <p:txBody>
          <a:bodyPr wrap="square" lIns="0" tIns="0" rIns="0" bIns="0" rtlCol="0" anchor="ctr"/>
          <a:lstStyle/>
          <a:p>
            <a:pPr indent="0" marL="0">
              <a:buNone/>
            </a:pPr>
            <a:r>
              <a:rPr lang="en-US" sz="2600" b="1" dirty="0">
                <a:solidFill>
                  <a:srgbClr val="ED1849"/>
                </a:solidFill>
                <a:latin typeface="Georgia" pitchFamily="34" charset="0"/>
                <a:ea typeface="Georgia" pitchFamily="34" charset="-122"/>
                <a:cs typeface="Georgia" pitchFamily="34" charset="-120"/>
              </a:rPr>
              <a:t>Y4</a:t>
            </a:r>
            <a:endParaRPr lang="en-US" sz="2600" dirty="0"/>
          </a:p>
        </p:txBody>
      </p:sp>
      <p:sp>
        <p:nvSpPr>
          <p:cNvPr id="27" name="Text 25"/>
          <p:cNvSpPr/>
          <p:nvPr/>
        </p:nvSpPr>
        <p:spPr>
          <a:xfrm>
            <a:off x="6926580" y="2514600"/>
            <a:ext cx="1623060" cy="274320"/>
          </a:xfrm>
          <a:prstGeom prst="rect">
            <a:avLst/>
          </a:prstGeom>
          <a:noFill/>
          <a:ln/>
        </p:spPr>
        <p:txBody>
          <a:bodyPr wrap="square" lIns="0" tIns="0" rIns="0" bIns="0" rtlCol="0" anchor="ctr"/>
          <a:lstStyle/>
          <a:p>
            <a:pPr indent="0" marL="0">
              <a:buNone/>
            </a:pPr>
            <a:r>
              <a:rPr lang="en-US" sz="850" b="1" spc="150" kern="0" dirty="0">
                <a:solidFill>
                  <a:srgbClr val="920526"/>
                </a:solidFill>
                <a:latin typeface="Arial" pitchFamily="34" charset="0"/>
                <a:ea typeface="Arial" pitchFamily="34" charset="-122"/>
                <a:cs typeface="Arial" pitchFamily="34" charset="-120"/>
              </a:rPr>
              <a:t>LAUNCHER</a:t>
            </a:r>
            <a:endParaRPr lang="en-US" sz="850" dirty="0"/>
          </a:p>
        </p:txBody>
      </p:sp>
      <p:sp>
        <p:nvSpPr>
          <p:cNvPr id="28" name="Text 26"/>
          <p:cNvSpPr/>
          <p:nvPr/>
        </p:nvSpPr>
        <p:spPr>
          <a:xfrm>
            <a:off x="6926580" y="2788920"/>
            <a:ext cx="1623060" cy="411480"/>
          </a:xfrm>
          <a:prstGeom prst="rect">
            <a:avLst/>
          </a:prstGeom>
          <a:noFill/>
          <a:ln/>
        </p:spPr>
        <p:txBody>
          <a:bodyPr wrap="square" lIns="0" tIns="0" rIns="0" bIns="0" rtlCol="0" anchor="ctr"/>
          <a:lstStyle/>
          <a:p>
            <a:pPr indent="0" marL="0">
              <a:buNone/>
            </a:pPr>
            <a:r>
              <a:rPr lang="en-US" sz="1800" b="1" dirty="0">
                <a:solidFill>
                  <a:srgbClr val="920526"/>
                </a:solidFill>
                <a:latin typeface="Georgia" pitchFamily="34" charset="0"/>
                <a:ea typeface="Georgia" pitchFamily="34" charset="-122"/>
                <a:cs typeface="Georgia" pitchFamily="34" charset="-120"/>
              </a:rPr>
              <a:t>Leading</a:t>
            </a:r>
            <a:endParaRPr lang="en-US" sz="1800" dirty="0"/>
          </a:p>
        </p:txBody>
      </p:sp>
      <p:sp>
        <p:nvSpPr>
          <p:cNvPr id="29" name="Text 27"/>
          <p:cNvSpPr/>
          <p:nvPr/>
        </p:nvSpPr>
        <p:spPr>
          <a:xfrm>
            <a:off x="6926580" y="3291840"/>
            <a:ext cx="1623060" cy="914400"/>
          </a:xfrm>
          <a:prstGeom prst="rect">
            <a:avLst/>
          </a:prstGeom>
          <a:noFill/>
          <a:ln/>
        </p:spPr>
        <p:txBody>
          <a:bodyPr wrap="square" lIns="0" tIns="0" rIns="0" bIns="0" rtlCol="0" anchor="ctr"/>
          <a:lstStyle/>
          <a:p>
            <a:pPr indent="0" marL="0">
              <a:buNone/>
            </a:pPr>
            <a:r>
              <a:rPr lang="en-US" sz="1000" dirty="0">
                <a:solidFill>
                  <a:srgbClr val="920526"/>
                </a:solidFill>
                <a:latin typeface="Arial" pitchFamily="34" charset="0"/>
                <a:ea typeface="Arial" pitchFamily="34" charset="-122"/>
                <a:cs typeface="Arial" pitchFamily="34" charset="-120"/>
              </a:rPr>
              <a:t>Models for others; uses it in real-world settings.</a:t>
            </a:r>
            <a:endParaRPr lang="en-US" sz="1000" dirty="0"/>
          </a:p>
        </p:txBody>
      </p:sp>
      <p:sp>
        <p:nvSpPr>
          <p:cNvPr id="30" name="Shape 28"/>
          <p:cNvSpPr/>
          <p:nvPr/>
        </p:nvSpPr>
        <p:spPr>
          <a:xfrm>
            <a:off x="548640" y="4434840"/>
            <a:ext cx="8229600" cy="457200"/>
          </a:xfrm>
          <a:prstGeom prst="rect">
            <a:avLst/>
          </a:prstGeom>
          <a:solidFill>
            <a:srgbClr val="E1F5EE"/>
          </a:solidFill>
          <a:ln/>
        </p:spPr>
      </p:sp>
      <p:sp>
        <p:nvSpPr>
          <p:cNvPr id="31" name="Shape 29"/>
          <p:cNvSpPr/>
          <p:nvPr/>
        </p:nvSpPr>
        <p:spPr>
          <a:xfrm>
            <a:off x="548640" y="4434840"/>
            <a:ext cx="45720" cy="457200"/>
          </a:xfrm>
          <a:prstGeom prst="rect">
            <a:avLst/>
          </a:prstGeom>
          <a:solidFill>
            <a:srgbClr val="0F6E56"/>
          </a:solidFill>
          <a:ln/>
        </p:spPr>
      </p:sp>
      <p:sp>
        <p:nvSpPr>
          <p:cNvPr id="32" name="Text 30"/>
          <p:cNvSpPr/>
          <p:nvPr/>
        </p:nvSpPr>
        <p:spPr>
          <a:xfrm>
            <a:off x="731520" y="4526280"/>
            <a:ext cx="7955280" cy="320040"/>
          </a:xfrm>
          <a:prstGeom prst="rect">
            <a:avLst/>
          </a:prstGeom>
          <a:noFill/>
          <a:ln/>
        </p:spPr>
        <p:txBody>
          <a:bodyPr wrap="square" lIns="0" tIns="0" rIns="0" bIns="0" rtlCol="0" anchor="ctr"/>
          <a:lstStyle/>
          <a:p>
            <a:pPr indent="0" marL="0">
              <a:buNone/>
            </a:pPr>
            <a:r>
              <a:rPr lang="en-US" sz="1100" b="1" dirty="0">
                <a:solidFill>
                  <a:srgbClr val="0A5743"/>
                </a:solidFill>
                <a:latin typeface="Arial" pitchFamily="34" charset="0"/>
                <a:ea typeface="Arial" pitchFamily="34" charset="-122"/>
                <a:cs typeface="Arial" pitchFamily="34" charset="-120"/>
              </a:rPr>
              <a:t>72 cells of evidence </a:t>
            </a:r>
            <a:pPr indent="0" marL="0">
              <a:buNone/>
            </a:pPr>
            <a:r>
              <a:rPr lang="en-US" sz="1100" dirty="0">
                <a:solidFill>
                  <a:srgbClr val="0A5743"/>
                </a:solidFill>
                <a:latin typeface="Arial" pitchFamily="34" charset="0"/>
                <a:ea typeface="Arial" pitchFamily="34" charset="-122"/>
                <a:cs typeface="Arial" pitchFamily="34" charset="-120"/>
              </a:rPr>
              <a:t>— 18 skills × 4 depth levels = a portfolio that compounds across 4 years. Every cell has a behavior + a deliverable.</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6F3"/>
        </a:solidFill>
      </p:bgPr>
    </p:bg>
    <p:spTree>
      <p:nvGrpSpPr>
        <p:cNvPr id="1" name=""/>
        <p:cNvGrpSpPr/>
        <p:nvPr/>
      </p:nvGrpSpPr>
      <p:grpSpPr>
        <a:xfrm>
          <a:off x="0" y="0"/>
          <a:ext cx="0" cy="0"/>
          <a:chOff x="0" y="0"/>
          <a:chExt cx="0" cy="0"/>
        </a:xfrm>
      </p:grpSpPr>
      <p:sp>
        <p:nvSpPr>
          <p:cNvPr id="2" name="Shape 0"/>
          <p:cNvSpPr/>
          <p:nvPr/>
        </p:nvSpPr>
        <p:spPr>
          <a:xfrm>
            <a:off x="548640" y="365760"/>
            <a:ext cx="1280160" cy="274320"/>
          </a:xfrm>
          <a:prstGeom prst="roundRect">
            <a:avLst>
              <a:gd name="adj" fmla="val 40000"/>
            </a:avLst>
          </a:prstGeom>
          <a:solidFill>
            <a:srgbClr val="FFF4E6"/>
          </a:solidFill>
          <a:ln/>
        </p:spPr>
      </p:sp>
      <p:sp>
        <p:nvSpPr>
          <p:cNvPr id="3" name="Text 1"/>
          <p:cNvSpPr/>
          <p:nvPr/>
        </p:nvSpPr>
        <p:spPr>
          <a:xfrm>
            <a:off x="548640" y="365760"/>
            <a:ext cx="1280160" cy="274320"/>
          </a:xfrm>
          <a:prstGeom prst="rect">
            <a:avLst/>
          </a:prstGeom>
          <a:noFill/>
          <a:ln/>
        </p:spPr>
        <p:txBody>
          <a:bodyPr wrap="square" lIns="0" tIns="0" rIns="0" bIns="0" rtlCol="0" anchor="ctr"/>
          <a:lstStyle/>
          <a:p>
            <a:pPr algn="ctr" indent="0" marL="0">
              <a:buNone/>
            </a:pPr>
            <a:r>
              <a:rPr lang="en-US" sz="900" b="1" spc="200" kern="0" dirty="0">
                <a:solidFill>
                  <a:srgbClr val="8C4F00"/>
                </a:solidFill>
                <a:latin typeface="Arial" pitchFamily="34" charset="0"/>
                <a:ea typeface="Arial" pitchFamily="34" charset="-122"/>
                <a:cs typeface="Arial" pitchFamily="34" charset="-120"/>
              </a:rPr>
              <a:t>CALENDAR</a:t>
            </a:r>
            <a:endParaRPr lang="en-US" sz="900" dirty="0"/>
          </a:p>
        </p:txBody>
      </p:sp>
      <p:sp>
        <p:nvSpPr>
          <p:cNvPr id="4" name="Text 2"/>
          <p:cNvSpPr/>
          <p:nvPr/>
        </p:nvSpPr>
        <p:spPr>
          <a:xfrm>
            <a:off x="548640" y="777240"/>
            <a:ext cx="8229600" cy="502920"/>
          </a:xfrm>
          <a:prstGeom prst="rect">
            <a:avLst/>
          </a:prstGeom>
          <a:noFill/>
          <a:ln/>
        </p:spPr>
        <p:txBody>
          <a:bodyPr wrap="square" lIns="0" tIns="0" rIns="0" bIns="0" rtlCol="0" anchor="ctr"/>
          <a:lstStyle/>
          <a:p>
            <a:pPr indent="0" marL="0">
              <a:buNone/>
            </a:pPr>
            <a:r>
              <a:rPr lang="en-US" sz="2600" b="1" dirty="0">
                <a:solidFill>
                  <a:srgbClr val="1A1A1A"/>
                </a:solidFill>
                <a:latin typeface="Georgia" pitchFamily="34" charset="0"/>
                <a:ea typeface="Georgia" pitchFamily="34" charset="-122"/>
                <a:cs typeface="Georgia" pitchFamily="34" charset="-120"/>
              </a:rPr>
              <a:t>6 Sessions · November Through April</a:t>
            </a:r>
            <a:endParaRPr lang="en-US" sz="2600" dirty="0"/>
          </a:p>
        </p:txBody>
      </p:sp>
      <p:sp>
        <p:nvSpPr>
          <p:cNvPr id="5" name="Text 3"/>
          <p:cNvSpPr/>
          <p:nvPr/>
        </p:nvSpPr>
        <p:spPr>
          <a:xfrm>
            <a:off x="548640" y="1325880"/>
            <a:ext cx="8229600" cy="320040"/>
          </a:xfrm>
          <a:prstGeom prst="rect">
            <a:avLst/>
          </a:prstGeom>
          <a:noFill/>
          <a:ln/>
        </p:spPr>
        <p:txBody>
          <a:bodyPr wrap="square" lIns="0" tIns="0" rIns="0" bIns="0" rtlCol="0" anchor="ctr"/>
          <a:lstStyle/>
          <a:p>
            <a:pPr indent="0" marL="0">
              <a:buNone/>
            </a:pPr>
            <a:r>
              <a:rPr lang="en-US" sz="1100" dirty="0">
                <a:solidFill>
                  <a:srgbClr val="6B7175"/>
                </a:solidFill>
                <a:latin typeface="Arial" pitchFamily="34" charset="0"/>
                <a:ea typeface="Arial" pitchFamily="34" charset="-122"/>
                <a:cs typeface="Arial" pitchFamily="34" charset="-120"/>
              </a:rPr>
              <a:t>1 + 4 + 1 phases. Foundation → 4 Development → Launch. SEL in every session.</a:t>
            </a:r>
            <a:endParaRPr lang="en-US" sz="1100" dirty="0"/>
          </a:p>
        </p:txBody>
      </p:sp>
      <p:sp>
        <p:nvSpPr>
          <p:cNvPr id="6" name="Shape 4"/>
          <p:cNvSpPr/>
          <p:nvPr/>
        </p:nvSpPr>
        <p:spPr>
          <a:xfrm>
            <a:off x="548640" y="1874520"/>
            <a:ext cx="1325880" cy="2194560"/>
          </a:xfrm>
          <a:prstGeom prst="rect">
            <a:avLst/>
          </a:prstGeom>
          <a:solidFill>
            <a:srgbClr val="FFFFFF"/>
          </a:solidFill>
          <a:ln w="6350">
            <a:solidFill>
              <a:srgbClr val="E5E3DE"/>
            </a:solidFill>
            <a:prstDash val="solid"/>
          </a:ln>
        </p:spPr>
      </p:sp>
      <p:sp>
        <p:nvSpPr>
          <p:cNvPr id="7" name="Shape 5"/>
          <p:cNvSpPr/>
          <p:nvPr/>
        </p:nvSpPr>
        <p:spPr>
          <a:xfrm>
            <a:off x="548640" y="1874520"/>
            <a:ext cx="1325880" cy="45720"/>
          </a:xfrm>
          <a:prstGeom prst="rect">
            <a:avLst/>
          </a:prstGeom>
          <a:solidFill>
            <a:srgbClr val="ED1849"/>
          </a:solidFill>
          <a:ln/>
        </p:spPr>
      </p:sp>
      <p:sp>
        <p:nvSpPr>
          <p:cNvPr id="8" name="Text 6"/>
          <p:cNvSpPr/>
          <p:nvPr/>
        </p:nvSpPr>
        <p:spPr>
          <a:xfrm>
            <a:off x="548640" y="2011680"/>
            <a:ext cx="1325880" cy="457200"/>
          </a:xfrm>
          <a:prstGeom prst="rect">
            <a:avLst/>
          </a:prstGeom>
          <a:noFill/>
          <a:ln/>
        </p:spPr>
        <p:txBody>
          <a:bodyPr wrap="square" lIns="0" tIns="0" rIns="0" bIns="0" rtlCol="0" anchor="ctr"/>
          <a:lstStyle/>
          <a:p>
            <a:pPr algn="ctr" indent="0" marL="0">
              <a:buNone/>
            </a:pPr>
            <a:r>
              <a:rPr lang="en-US" sz="2200" b="1" dirty="0">
                <a:solidFill>
                  <a:srgbClr val="ED1849"/>
                </a:solidFill>
                <a:latin typeface="Georgia" pitchFamily="34" charset="0"/>
                <a:ea typeface="Georgia" pitchFamily="34" charset="-122"/>
                <a:cs typeface="Georgia" pitchFamily="34" charset="-120"/>
              </a:rPr>
              <a:t>01</a:t>
            </a:r>
            <a:endParaRPr lang="en-US" sz="2200" dirty="0"/>
          </a:p>
        </p:txBody>
      </p:sp>
      <p:sp>
        <p:nvSpPr>
          <p:cNvPr id="9" name="Text 7"/>
          <p:cNvSpPr/>
          <p:nvPr/>
        </p:nvSpPr>
        <p:spPr>
          <a:xfrm>
            <a:off x="548640" y="246888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NOV</a:t>
            </a:r>
            <a:endParaRPr lang="en-US" sz="900" dirty="0"/>
          </a:p>
        </p:txBody>
      </p:sp>
      <p:sp>
        <p:nvSpPr>
          <p:cNvPr id="10" name="Text 8"/>
          <p:cNvSpPr/>
          <p:nvPr/>
        </p:nvSpPr>
        <p:spPr>
          <a:xfrm>
            <a:off x="548640" y="2788920"/>
            <a:ext cx="1325880" cy="365760"/>
          </a:xfrm>
          <a:prstGeom prst="rect">
            <a:avLst/>
          </a:prstGeom>
          <a:noFill/>
          <a:ln/>
        </p:spPr>
        <p:txBody>
          <a:bodyPr wrap="square" lIns="0" tIns="0" rIns="0" bIns="0" rtlCol="0" anchor="ctr"/>
          <a:lstStyle/>
          <a:p>
            <a:pPr algn="ctr" indent="0" marL="0">
              <a:buNone/>
            </a:pPr>
            <a:r>
              <a:rPr lang="en-US" sz="1100" b="1" dirty="0">
                <a:solidFill>
                  <a:srgbClr val="1A1A1A"/>
                </a:solidFill>
                <a:latin typeface="Arial" pitchFamily="34" charset="0"/>
                <a:ea typeface="Arial" pitchFamily="34" charset="-122"/>
                <a:cs typeface="Arial" pitchFamily="34" charset="-120"/>
              </a:rPr>
              <a:t>Foundation</a:t>
            </a:r>
            <a:endParaRPr lang="en-US" sz="1100" dirty="0"/>
          </a:p>
        </p:txBody>
      </p:sp>
      <p:sp>
        <p:nvSpPr>
          <p:cNvPr id="11" name="Shape 9"/>
          <p:cNvSpPr/>
          <p:nvPr/>
        </p:nvSpPr>
        <p:spPr>
          <a:xfrm>
            <a:off x="822960" y="3657600"/>
            <a:ext cx="777240" cy="228600"/>
          </a:xfrm>
          <a:prstGeom prst="roundRect">
            <a:avLst>
              <a:gd name="adj" fmla="val 24000"/>
            </a:avLst>
          </a:prstGeom>
          <a:solidFill>
            <a:srgbClr val="ED1849"/>
          </a:solidFill>
          <a:ln/>
        </p:spPr>
      </p:sp>
      <p:sp>
        <p:nvSpPr>
          <p:cNvPr id="12" name="Text 10"/>
          <p:cNvSpPr/>
          <p:nvPr/>
        </p:nvSpPr>
        <p:spPr>
          <a:xfrm>
            <a:off x="822960" y="3657600"/>
            <a:ext cx="777240" cy="228600"/>
          </a:xfrm>
          <a:prstGeom prst="rect">
            <a:avLst/>
          </a:prstGeom>
          <a:noFill/>
          <a:ln/>
        </p:spPr>
        <p:txBody>
          <a:bodyPr wrap="square" lIns="0" tIns="0" rIns="0" bIns="0" rtlCol="0" anchor="ctr"/>
          <a:lstStyle/>
          <a:p>
            <a:pPr algn="ctr" indent="0" marL="0">
              <a:buNone/>
            </a:pPr>
            <a:r>
              <a:rPr lang="en-US" sz="800" b="1" dirty="0">
                <a:solidFill>
                  <a:srgbClr val="FFFFFF"/>
                </a:solidFill>
                <a:latin typeface="Arial" pitchFamily="34" charset="0"/>
                <a:ea typeface="Arial" pitchFamily="34" charset="-122"/>
                <a:cs typeface="Arial" pitchFamily="34" charset="-120"/>
              </a:rPr>
              <a:t>HI Pre</a:t>
            </a:r>
            <a:endParaRPr lang="en-US" sz="800" dirty="0"/>
          </a:p>
        </p:txBody>
      </p:sp>
      <p:sp>
        <p:nvSpPr>
          <p:cNvPr id="13" name="Shape 11"/>
          <p:cNvSpPr/>
          <p:nvPr/>
        </p:nvSpPr>
        <p:spPr>
          <a:xfrm>
            <a:off x="1965960" y="1874520"/>
            <a:ext cx="1325880" cy="2194560"/>
          </a:xfrm>
          <a:prstGeom prst="rect">
            <a:avLst/>
          </a:prstGeom>
          <a:solidFill>
            <a:srgbClr val="FFFFFF"/>
          </a:solidFill>
          <a:ln w="6350">
            <a:solidFill>
              <a:srgbClr val="E5E3DE"/>
            </a:solidFill>
            <a:prstDash val="solid"/>
          </a:ln>
        </p:spPr>
      </p:sp>
      <p:sp>
        <p:nvSpPr>
          <p:cNvPr id="14" name="Shape 12"/>
          <p:cNvSpPr/>
          <p:nvPr/>
        </p:nvSpPr>
        <p:spPr>
          <a:xfrm>
            <a:off x="1965960" y="1874520"/>
            <a:ext cx="1325880" cy="45720"/>
          </a:xfrm>
          <a:prstGeom prst="rect">
            <a:avLst/>
          </a:prstGeom>
          <a:solidFill>
            <a:srgbClr val="009FB7"/>
          </a:solidFill>
          <a:ln/>
        </p:spPr>
      </p:sp>
      <p:sp>
        <p:nvSpPr>
          <p:cNvPr id="15" name="Text 13"/>
          <p:cNvSpPr/>
          <p:nvPr/>
        </p:nvSpPr>
        <p:spPr>
          <a:xfrm>
            <a:off x="1965960" y="2011680"/>
            <a:ext cx="1325880" cy="457200"/>
          </a:xfrm>
          <a:prstGeom prst="rect">
            <a:avLst/>
          </a:prstGeom>
          <a:noFill/>
          <a:ln/>
        </p:spPr>
        <p:txBody>
          <a:bodyPr wrap="square" lIns="0" tIns="0" rIns="0" bIns="0" rtlCol="0" anchor="ctr"/>
          <a:lstStyle/>
          <a:p>
            <a:pPr algn="ctr" indent="0" marL="0">
              <a:buNone/>
            </a:pPr>
            <a:r>
              <a:rPr lang="en-US" sz="2200" b="1" dirty="0">
                <a:solidFill>
                  <a:srgbClr val="009FB7"/>
                </a:solidFill>
                <a:latin typeface="Georgia" pitchFamily="34" charset="0"/>
                <a:ea typeface="Georgia" pitchFamily="34" charset="-122"/>
                <a:cs typeface="Georgia" pitchFamily="34" charset="-120"/>
              </a:rPr>
              <a:t>02</a:t>
            </a:r>
            <a:endParaRPr lang="en-US" sz="2200" dirty="0"/>
          </a:p>
        </p:txBody>
      </p:sp>
      <p:sp>
        <p:nvSpPr>
          <p:cNvPr id="16" name="Text 14"/>
          <p:cNvSpPr/>
          <p:nvPr/>
        </p:nvSpPr>
        <p:spPr>
          <a:xfrm>
            <a:off x="1965960" y="246888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DEC</a:t>
            </a:r>
            <a:endParaRPr lang="en-US" sz="900" dirty="0"/>
          </a:p>
        </p:txBody>
      </p:sp>
      <p:sp>
        <p:nvSpPr>
          <p:cNvPr id="17" name="Text 15"/>
          <p:cNvSpPr/>
          <p:nvPr/>
        </p:nvSpPr>
        <p:spPr>
          <a:xfrm>
            <a:off x="1965960" y="2788920"/>
            <a:ext cx="1325880" cy="365760"/>
          </a:xfrm>
          <a:prstGeom prst="rect">
            <a:avLst/>
          </a:prstGeom>
          <a:noFill/>
          <a:ln/>
        </p:spPr>
        <p:txBody>
          <a:bodyPr wrap="square" lIns="0" tIns="0" rIns="0" bIns="0" rtlCol="0" anchor="ctr"/>
          <a:lstStyle/>
          <a:p>
            <a:pPr algn="ctr" indent="0" marL="0">
              <a:buNone/>
            </a:pPr>
            <a:r>
              <a:rPr lang="en-US" sz="1100" b="1" dirty="0">
                <a:solidFill>
                  <a:srgbClr val="1A1A1A"/>
                </a:solidFill>
                <a:latin typeface="Arial" pitchFamily="34" charset="0"/>
                <a:ea typeface="Arial" pitchFamily="34" charset="-122"/>
                <a:cs typeface="Arial" pitchFamily="34" charset="-120"/>
              </a:rPr>
              <a:t>Comm</a:t>
            </a:r>
            <a:endParaRPr lang="en-US" sz="1100" dirty="0"/>
          </a:p>
        </p:txBody>
      </p:sp>
      <p:sp>
        <p:nvSpPr>
          <p:cNvPr id="18" name="Shape 16"/>
          <p:cNvSpPr/>
          <p:nvPr/>
        </p:nvSpPr>
        <p:spPr>
          <a:xfrm>
            <a:off x="3383280" y="1874520"/>
            <a:ext cx="1325880" cy="2194560"/>
          </a:xfrm>
          <a:prstGeom prst="rect">
            <a:avLst/>
          </a:prstGeom>
          <a:solidFill>
            <a:srgbClr val="FFFFFF"/>
          </a:solidFill>
          <a:ln w="6350">
            <a:solidFill>
              <a:srgbClr val="E5E3DE"/>
            </a:solidFill>
            <a:prstDash val="solid"/>
          </a:ln>
        </p:spPr>
      </p:sp>
      <p:sp>
        <p:nvSpPr>
          <p:cNvPr id="19" name="Shape 17"/>
          <p:cNvSpPr/>
          <p:nvPr/>
        </p:nvSpPr>
        <p:spPr>
          <a:xfrm>
            <a:off x="3383280" y="1874520"/>
            <a:ext cx="1325880" cy="45720"/>
          </a:xfrm>
          <a:prstGeom prst="rect">
            <a:avLst/>
          </a:prstGeom>
          <a:solidFill>
            <a:srgbClr val="534AB7"/>
          </a:solidFill>
          <a:ln/>
        </p:spPr>
      </p:sp>
      <p:sp>
        <p:nvSpPr>
          <p:cNvPr id="20" name="Text 18"/>
          <p:cNvSpPr/>
          <p:nvPr/>
        </p:nvSpPr>
        <p:spPr>
          <a:xfrm>
            <a:off x="3383280" y="2011680"/>
            <a:ext cx="1325880" cy="457200"/>
          </a:xfrm>
          <a:prstGeom prst="rect">
            <a:avLst/>
          </a:prstGeom>
          <a:noFill/>
          <a:ln/>
        </p:spPr>
        <p:txBody>
          <a:bodyPr wrap="square" lIns="0" tIns="0" rIns="0" bIns="0" rtlCol="0" anchor="ctr"/>
          <a:lstStyle/>
          <a:p>
            <a:pPr algn="ctr" indent="0" marL="0">
              <a:buNone/>
            </a:pPr>
            <a:r>
              <a:rPr lang="en-US" sz="2200" b="1" dirty="0">
                <a:solidFill>
                  <a:srgbClr val="534AB7"/>
                </a:solidFill>
                <a:latin typeface="Georgia" pitchFamily="34" charset="0"/>
                <a:ea typeface="Georgia" pitchFamily="34" charset="-122"/>
                <a:cs typeface="Georgia" pitchFamily="34" charset="-120"/>
              </a:rPr>
              <a:t>03</a:t>
            </a:r>
            <a:endParaRPr lang="en-US" sz="2200" dirty="0"/>
          </a:p>
        </p:txBody>
      </p:sp>
      <p:sp>
        <p:nvSpPr>
          <p:cNvPr id="21" name="Text 19"/>
          <p:cNvSpPr/>
          <p:nvPr/>
        </p:nvSpPr>
        <p:spPr>
          <a:xfrm>
            <a:off x="3383280" y="246888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JAN</a:t>
            </a:r>
            <a:endParaRPr lang="en-US" sz="900" dirty="0"/>
          </a:p>
        </p:txBody>
      </p:sp>
      <p:sp>
        <p:nvSpPr>
          <p:cNvPr id="22" name="Text 20"/>
          <p:cNvSpPr/>
          <p:nvPr/>
        </p:nvSpPr>
        <p:spPr>
          <a:xfrm>
            <a:off x="3383280" y="2788920"/>
            <a:ext cx="1325880" cy="365760"/>
          </a:xfrm>
          <a:prstGeom prst="rect">
            <a:avLst/>
          </a:prstGeom>
          <a:noFill/>
          <a:ln/>
        </p:spPr>
        <p:txBody>
          <a:bodyPr wrap="square" lIns="0" tIns="0" rIns="0" bIns="0" rtlCol="0" anchor="ctr"/>
          <a:lstStyle/>
          <a:p>
            <a:pPr algn="ctr" indent="0" marL="0">
              <a:buNone/>
            </a:pPr>
            <a:r>
              <a:rPr lang="en-US" sz="1100" b="1" dirty="0">
                <a:solidFill>
                  <a:srgbClr val="1A1A1A"/>
                </a:solidFill>
                <a:latin typeface="Arial" pitchFamily="34" charset="0"/>
                <a:ea typeface="Arial" pitchFamily="34" charset="-122"/>
                <a:cs typeface="Arial" pitchFamily="34" charset="-120"/>
              </a:rPr>
              <a:t>Thinking</a:t>
            </a:r>
            <a:endParaRPr lang="en-US" sz="1100" dirty="0"/>
          </a:p>
        </p:txBody>
      </p:sp>
      <p:sp>
        <p:nvSpPr>
          <p:cNvPr id="23" name="Shape 21"/>
          <p:cNvSpPr/>
          <p:nvPr/>
        </p:nvSpPr>
        <p:spPr>
          <a:xfrm>
            <a:off x="3657600" y="3657600"/>
            <a:ext cx="777240" cy="228600"/>
          </a:xfrm>
          <a:prstGeom prst="roundRect">
            <a:avLst>
              <a:gd name="adj" fmla="val 24000"/>
            </a:avLst>
          </a:prstGeom>
          <a:solidFill>
            <a:srgbClr val="534AB7"/>
          </a:solidFill>
          <a:ln/>
        </p:spPr>
      </p:sp>
      <p:sp>
        <p:nvSpPr>
          <p:cNvPr id="24" name="Text 22"/>
          <p:cNvSpPr/>
          <p:nvPr/>
        </p:nvSpPr>
        <p:spPr>
          <a:xfrm>
            <a:off x="3657600" y="3657600"/>
            <a:ext cx="777240" cy="228600"/>
          </a:xfrm>
          <a:prstGeom prst="rect">
            <a:avLst/>
          </a:prstGeom>
          <a:noFill/>
          <a:ln/>
        </p:spPr>
        <p:txBody>
          <a:bodyPr wrap="square" lIns="0" tIns="0" rIns="0" bIns="0" rtlCol="0" anchor="ctr"/>
          <a:lstStyle/>
          <a:p>
            <a:pPr algn="ctr" indent="0" marL="0">
              <a:buNone/>
            </a:pPr>
            <a:r>
              <a:rPr lang="en-US" sz="800" b="1" dirty="0">
                <a:solidFill>
                  <a:srgbClr val="FFFFFF"/>
                </a:solidFill>
                <a:latin typeface="Arial" pitchFamily="34" charset="0"/>
                <a:ea typeface="Arial" pitchFamily="34" charset="-122"/>
                <a:cs typeface="Arial" pitchFamily="34" charset="-120"/>
              </a:rPr>
              <a:t>HI Mid</a:t>
            </a:r>
            <a:endParaRPr lang="en-US" sz="800" dirty="0"/>
          </a:p>
        </p:txBody>
      </p:sp>
      <p:sp>
        <p:nvSpPr>
          <p:cNvPr id="25" name="Shape 23"/>
          <p:cNvSpPr/>
          <p:nvPr/>
        </p:nvSpPr>
        <p:spPr>
          <a:xfrm>
            <a:off x="4800600" y="1874520"/>
            <a:ext cx="1325880" cy="2194560"/>
          </a:xfrm>
          <a:prstGeom prst="rect">
            <a:avLst/>
          </a:prstGeom>
          <a:solidFill>
            <a:srgbClr val="FFFFFF"/>
          </a:solidFill>
          <a:ln w="6350">
            <a:solidFill>
              <a:srgbClr val="E5E3DE"/>
            </a:solidFill>
            <a:prstDash val="solid"/>
          </a:ln>
        </p:spPr>
      </p:sp>
      <p:sp>
        <p:nvSpPr>
          <p:cNvPr id="26" name="Shape 24"/>
          <p:cNvSpPr/>
          <p:nvPr/>
        </p:nvSpPr>
        <p:spPr>
          <a:xfrm>
            <a:off x="4800600" y="1874520"/>
            <a:ext cx="1325880" cy="45720"/>
          </a:xfrm>
          <a:prstGeom prst="rect">
            <a:avLst/>
          </a:prstGeom>
          <a:solidFill>
            <a:srgbClr val="FF9C33"/>
          </a:solidFill>
          <a:ln/>
        </p:spPr>
      </p:sp>
      <p:sp>
        <p:nvSpPr>
          <p:cNvPr id="27" name="Text 25"/>
          <p:cNvSpPr/>
          <p:nvPr/>
        </p:nvSpPr>
        <p:spPr>
          <a:xfrm>
            <a:off x="4800600" y="2011680"/>
            <a:ext cx="1325880" cy="457200"/>
          </a:xfrm>
          <a:prstGeom prst="rect">
            <a:avLst/>
          </a:prstGeom>
          <a:noFill/>
          <a:ln/>
        </p:spPr>
        <p:txBody>
          <a:bodyPr wrap="square" lIns="0" tIns="0" rIns="0" bIns="0" rtlCol="0" anchor="ctr"/>
          <a:lstStyle/>
          <a:p>
            <a:pPr algn="ctr" indent="0" marL="0">
              <a:buNone/>
            </a:pPr>
            <a:r>
              <a:rPr lang="en-US" sz="2200" b="1" dirty="0">
                <a:solidFill>
                  <a:srgbClr val="FF9C33"/>
                </a:solidFill>
                <a:latin typeface="Georgia" pitchFamily="34" charset="0"/>
                <a:ea typeface="Georgia" pitchFamily="34" charset="-122"/>
                <a:cs typeface="Georgia" pitchFamily="34" charset="-120"/>
              </a:rPr>
              <a:t>04</a:t>
            </a:r>
            <a:endParaRPr lang="en-US" sz="2200" dirty="0"/>
          </a:p>
        </p:txBody>
      </p:sp>
      <p:sp>
        <p:nvSpPr>
          <p:cNvPr id="28" name="Text 26"/>
          <p:cNvSpPr/>
          <p:nvPr/>
        </p:nvSpPr>
        <p:spPr>
          <a:xfrm>
            <a:off x="4800600" y="246888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FEB</a:t>
            </a:r>
            <a:endParaRPr lang="en-US" sz="900" dirty="0"/>
          </a:p>
        </p:txBody>
      </p:sp>
      <p:sp>
        <p:nvSpPr>
          <p:cNvPr id="29" name="Text 27"/>
          <p:cNvSpPr/>
          <p:nvPr/>
        </p:nvSpPr>
        <p:spPr>
          <a:xfrm>
            <a:off x="4800600" y="2788920"/>
            <a:ext cx="1325880" cy="365760"/>
          </a:xfrm>
          <a:prstGeom prst="rect">
            <a:avLst/>
          </a:prstGeom>
          <a:noFill/>
          <a:ln/>
        </p:spPr>
        <p:txBody>
          <a:bodyPr wrap="square" lIns="0" tIns="0" rIns="0" bIns="0" rtlCol="0" anchor="ctr"/>
          <a:lstStyle/>
          <a:p>
            <a:pPr algn="ctr" indent="0" marL="0">
              <a:buNone/>
            </a:pPr>
            <a:r>
              <a:rPr lang="en-US" sz="1100" b="1" dirty="0">
                <a:solidFill>
                  <a:srgbClr val="1A1A1A"/>
                </a:solidFill>
                <a:latin typeface="Arial" pitchFamily="34" charset="0"/>
                <a:ea typeface="Arial" pitchFamily="34" charset="-122"/>
                <a:cs typeface="Arial" pitchFamily="34" charset="-120"/>
              </a:rPr>
              <a:t>Doing</a:t>
            </a:r>
            <a:endParaRPr lang="en-US" sz="1100" dirty="0"/>
          </a:p>
        </p:txBody>
      </p:sp>
      <p:sp>
        <p:nvSpPr>
          <p:cNvPr id="30" name="Shape 28"/>
          <p:cNvSpPr/>
          <p:nvPr/>
        </p:nvSpPr>
        <p:spPr>
          <a:xfrm>
            <a:off x="6217920" y="1874520"/>
            <a:ext cx="1325880" cy="2194560"/>
          </a:xfrm>
          <a:prstGeom prst="rect">
            <a:avLst/>
          </a:prstGeom>
          <a:solidFill>
            <a:srgbClr val="FFFFFF"/>
          </a:solidFill>
          <a:ln w="6350">
            <a:solidFill>
              <a:srgbClr val="E5E3DE"/>
            </a:solidFill>
            <a:prstDash val="solid"/>
          </a:ln>
        </p:spPr>
      </p:sp>
      <p:sp>
        <p:nvSpPr>
          <p:cNvPr id="31" name="Shape 29"/>
          <p:cNvSpPr/>
          <p:nvPr/>
        </p:nvSpPr>
        <p:spPr>
          <a:xfrm>
            <a:off x="6217920" y="1874520"/>
            <a:ext cx="1325880" cy="45720"/>
          </a:xfrm>
          <a:prstGeom prst="rect">
            <a:avLst/>
          </a:prstGeom>
          <a:solidFill>
            <a:srgbClr val="E0655A"/>
          </a:solidFill>
          <a:ln/>
        </p:spPr>
      </p:sp>
      <p:sp>
        <p:nvSpPr>
          <p:cNvPr id="32" name="Text 30"/>
          <p:cNvSpPr/>
          <p:nvPr/>
        </p:nvSpPr>
        <p:spPr>
          <a:xfrm>
            <a:off x="6217920" y="2011680"/>
            <a:ext cx="1325880" cy="457200"/>
          </a:xfrm>
          <a:prstGeom prst="rect">
            <a:avLst/>
          </a:prstGeom>
          <a:noFill/>
          <a:ln/>
        </p:spPr>
        <p:txBody>
          <a:bodyPr wrap="square" lIns="0" tIns="0" rIns="0" bIns="0" rtlCol="0" anchor="ctr"/>
          <a:lstStyle/>
          <a:p>
            <a:pPr algn="ctr" indent="0" marL="0">
              <a:buNone/>
            </a:pPr>
            <a:r>
              <a:rPr lang="en-US" sz="2200" b="1" dirty="0">
                <a:solidFill>
                  <a:srgbClr val="E0655A"/>
                </a:solidFill>
                <a:latin typeface="Georgia" pitchFamily="34" charset="0"/>
                <a:ea typeface="Georgia" pitchFamily="34" charset="-122"/>
                <a:cs typeface="Georgia" pitchFamily="34" charset="-120"/>
              </a:rPr>
              <a:t>05</a:t>
            </a:r>
            <a:endParaRPr lang="en-US" sz="2200" dirty="0"/>
          </a:p>
        </p:txBody>
      </p:sp>
      <p:sp>
        <p:nvSpPr>
          <p:cNvPr id="33" name="Text 31"/>
          <p:cNvSpPr/>
          <p:nvPr/>
        </p:nvSpPr>
        <p:spPr>
          <a:xfrm>
            <a:off x="6217920" y="246888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MAR</a:t>
            </a:r>
            <a:endParaRPr lang="en-US" sz="900" dirty="0"/>
          </a:p>
        </p:txBody>
      </p:sp>
      <p:sp>
        <p:nvSpPr>
          <p:cNvPr id="34" name="Text 32"/>
          <p:cNvSpPr/>
          <p:nvPr/>
        </p:nvSpPr>
        <p:spPr>
          <a:xfrm>
            <a:off x="6217920" y="2788920"/>
            <a:ext cx="1325880" cy="365760"/>
          </a:xfrm>
          <a:prstGeom prst="rect">
            <a:avLst/>
          </a:prstGeom>
          <a:noFill/>
          <a:ln/>
        </p:spPr>
        <p:txBody>
          <a:bodyPr wrap="square" lIns="0" tIns="0" rIns="0" bIns="0" rtlCol="0" anchor="ctr"/>
          <a:lstStyle/>
          <a:p>
            <a:pPr algn="ctr" indent="0" marL="0">
              <a:buNone/>
            </a:pPr>
            <a:r>
              <a:rPr lang="en-US" sz="1100" b="1" dirty="0">
                <a:solidFill>
                  <a:srgbClr val="1A1A1A"/>
                </a:solidFill>
                <a:latin typeface="Arial" pitchFamily="34" charset="0"/>
                <a:ea typeface="Arial" pitchFamily="34" charset="-122"/>
                <a:cs typeface="Arial" pitchFamily="34" charset="-120"/>
              </a:rPr>
              <a:t>Influence</a:t>
            </a:r>
            <a:endParaRPr lang="en-US" sz="1100" dirty="0"/>
          </a:p>
        </p:txBody>
      </p:sp>
      <p:sp>
        <p:nvSpPr>
          <p:cNvPr id="35" name="Shape 33"/>
          <p:cNvSpPr/>
          <p:nvPr/>
        </p:nvSpPr>
        <p:spPr>
          <a:xfrm>
            <a:off x="7635240" y="1874520"/>
            <a:ext cx="1325880" cy="2194560"/>
          </a:xfrm>
          <a:prstGeom prst="rect">
            <a:avLst/>
          </a:prstGeom>
          <a:solidFill>
            <a:srgbClr val="FFFFFF"/>
          </a:solidFill>
          <a:ln w="6350">
            <a:solidFill>
              <a:srgbClr val="E5E3DE"/>
            </a:solidFill>
            <a:prstDash val="solid"/>
          </a:ln>
        </p:spPr>
      </p:sp>
      <p:sp>
        <p:nvSpPr>
          <p:cNvPr id="36" name="Shape 34"/>
          <p:cNvSpPr/>
          <p:nvPr/>
        </p:nvSpPr>
        <p:spPr>
          <a:xfrm>
            <a:off x="7635240" y="1874520"/>
            <a:ext cx="1325880" cy="45720"/>
          </a:xfrm>
          <a:prstGeom prst="rect">
            <a:avLst/>
          </a:prstGeom>
          <a:solidFill>
            <a:srgbClr val="0F6E56"/>
          </a:solidFill>
          <a:ln/>
        </p:spPr>
      </p:sp>
      <p:sp>
        <p:nvSpPr>
          <p:cNvPr id="37" name="Text 35"/>
          <p:cNvSpPr/>
          <p:nvPr/>
        </p:nvSpPr>
        <p:spPr>
          <a:xfrm>
            <a:off x="7635240" y="2011680"/>
            <a:ext cx="1325880" cy="457200"/>
          </a:xfrm>
          <a:prstGeom prst="rect">
            <a:avLst/>
          </a:prstGeom>
          <a:noFill/>
          <a:ln/>
        </p:spPr>
        <p:txBody>
          <a:bodyPr wrap="square" lIns="0" tIns="0" rIns="0" bIns="0" rtlCol="0" anchor="ctr"/>
          <a:lstStyle/>
          <a:p>
            <a:pPr algn="ctr" indent="0" marL="0">
              <a:buNone/>
            </a:pPr>
            <a:r>
              <a:rPr lang="en-US" sz="2200" b="1" dirty="0">
                <a:solidFill>
                  <a:srgbClr val="0F6E56"/>
                </a:solidFill>
                <a:latin typeface="Georgia" pitchFamily="34" charset="0"/>
                <a:ea typeface="Georgia" pitchFamily="34" charset="-122"/>
                <a:cs typeface="Georgia" pitchFamily="34" charset="-120"/>
              </a:rPr>
              <a:t>06</a:t>
            </a:r>
            <a:endParaRPr lang="en-US" sz="2200" dirty="0"/>
          </a:p>
        </p:txBody>
      </p:sp>
      <p:sp>
        <p:nvSpPr>
          <p:cNvPr id="38" name="Text 36"/>
          <p:cNvSpPr/>
          <p:nvPr/>
        </p:nvSpPr>
        <p:spPr>
          <a:xfrm>
            <a:off x="7635240" y="2468880"/>
            <a:ext cx="1325880" cy="274320"/>
          </a:xfrm>
          <a:prstGeom prst="rect">
            <a:avLst/>
          </a:prstGeom>
          <a:noFill/>
          <a:ln/>
        </p:spPr>
        <p:txBody>
          <a:bodyPr wrap="square" lIns="0" tIns="0" rIns="0" bIns="0" rtlCol="0" anchor="ctr"/>
          <a:lstStyle/>
          <a:p>
            <a:pPr algn="ctr" indent="0" marL="0">
              <a:buNone/>
            </a:pPr>
            <a:r>
              <a:rPr lang="en-US" sz="900" b="1" spc="150" kern="0" dirty="0">
                <a:solidFill>
                  <a:srgbClr val="6B7175"/>
                </a:solidFill>
                <a:latin typeface="Arial" pitchFamily="34" charset="0"/>
                <a:ea typeface="Arial" pitchFamily="34" charset="-122"/>
                <a:cs typeface="Arial" pitchFamily="34" charset="-120"/>
              </a:rPr>
              <a:t>APR</a:t>
            </a:r>
            <a:endParaRPr lang="en-US" sz="900" dirty="0"/>
          </a:p>
        </p:txBody>
      </p:sp>
      <p:sp>
        <p:nvSpPr>
          <p:cNvPr id="39" name="Text 37"/>
          <p:cNvSpPr/>
          <p:nvPr/>
        </p:nvSpPr>
        <p:spPr>
          <a:xfrm>
            <a:off x="7635240" y="2788920"/>
            <a:ext cx="1325880" cy="365760"/>
          </a:xfrm>
          <a:prstGeom prst="rect">
            <a:avLst/>
          </a:prstGeom>
          <a:noFill/>
          <a:ln/>
        </p:spPr>
        <p:txBody>
          <a:bodyPr wrap="square" lIns="0" tIns="0" rIns="0" bIns="0" rtlCol="0" anchor="ctr"/>
          <a:lstStyle/>
          <a:p>
            <a:pPr algn="ctr" indent="0" marL="0">
              <a:buNone/>
            </a:pPr>
            <a:r>
              <a:rPr lang="en-US" sz="1100" b="1" dirty="0">
                <a:solidFill>
                  <a:srgbClr val="1A1A1A"/>
                </a:solidFill>
                <a:latin typeface="Arial" pitchFamily="34" charset="0"/>
                <a:ea typeface="Arial" pitchFamily="34" charset="-122"/>
                <a:cs typeface="Arial" pitchFamily="34" charset="-120"/>
              </a:rPr>
              <a:t>Innovation</a:t>
            </a:r>
            <a:endParaRPr lang="en-US" sz="1100" dirty="0"/>
          </a:p>
        </p:txBody>
      </p:sp>
      <p:sp>
        <p:nvSpPr>
          <p:cNvPr id="40" name="Shape 38"/>
          <p:cNvSpPr/>
          <p:nvPr/>
        </p:nvSpPr>
        <p:spPr>
          <a:xfrm>
            <a:off x="7909560" y="3657600"/>
            <a:ext cx="777240" cy="228600"/>
          </a:xfrm>
          <a:prstGeom prst="roundRect">
            <a:avLst>
              <a:gd name="adj" fmla="val 24000"/>
            </a:avLst>
          </a:prstGeom>
          <a:solidFill>
            <a:srgbClr val="0F6E56"/>
          </a:solidFill>
          <a:ln/>
        </p:spPr>
      </p:sp>
      <p:sp>
        <p:nvSpPr>
          <p:cNvPr id="41" name="Text 39"/>
          <p:cNvSpPr/>
          <p:nvPr/>
        </p:nvSpPr>
        <p:spPr>
          <a:xfrm>
            <a:off x="7909560" y="3657600"/>
            <a:ext cx="777240" cy="228600"/>
          </a:xfrm>
          <a:prstGeom prst="rect">
            <a:avLst/>
          </a:prstGeom>
          <a:noFill/>
          <a:ln/>
        </p:spPr>
        <p:txBody>
          <a:bodyPr wrap="square" lIns="0" tIns="0" rIns="0" bIns="0" rtlCol="0" anchor="ctr"/>
          <a:lstStyle/>
          <a:p>
            <a:pPr algn="ctr" indent="0" marL="0">
              <a:buNone/>
            </a:pPr>
            <a:r>
              <a:rPr lang="en-US" sz="800" b="1" dirty="0">
                <a:solidFill>
                  <a:srgbClr val="FFFFFF"/>
                </a:solidFill>
                <a:latin typeface="Arial" pitchFamily="34" charset="0"/>
                <a:ea typeface="Arial" pitchFamily="34" charset="-122"/>
                <a:cs typeface="Arial" pitchFamily="34" charset="-120"/>
              </a:rPr>
              <a:t>HI Post</a:t>
            </a:r>
            <a:endParaRPr lang="en-US" sz="800" dirty="0"/>
          </a:p>
        </p:txBody>
      </p:sp>
      <p:sp>
        <p:nvSpPr>
          <p:cNvPr id="42" name="Shape 40"/>
          <p:cNvSpPr/>
          <p:nvPr/>
        </p:nvSpPr>
        <p:spPr>
          <a:xfrm>
            <a:off x="548640" y="4297680"/>
            <a:ext cx="8229600" cy="502920"/>
          </a:xfrm>
          <a:prstGeom prst="rect">
            <a:avLst/>
          </a:prstGeom>
          <a:solidFill>
            <a:srgbClr val="FAECE7"/>
          </a:solidFill>
          <a:ln/>
        </p:spPr>
      </p:sp>
      <p:sp>
        <p:nvSpPr>
          <p:cNvPr id="43" name="Shape 41"/>
          <p:cNvSpPr/>
          <p:nvPr/>
        </p:nvSpPr>
        <p:spPr>
          <a:xfrm>
            <a:off x="548640" y="4297680"/>
            <a:ext cx="45720" cy="502920"/>
          </a:xfrm>
          <a:prstGeom prst="rect">
            <a:avLst/>
          </a:prstGeom>
          <a:solidFill>
            <a:srgbClr val="E0655A"/>
          </a:solidFill>
          <a:ln/>
        </p:spPr>
      </p:sp>
      <p:sp>
        <p:nvSpPr>
          <p:cNvPr id="44" name="Text 42"/>
          <p:cNvSpPr/>
          <p:nvPr/>
        </p:nvSpPr>
        <p:spPr>
          <a:xfrm>
            <a:off x="731520" y="4370832"/>
            <a:ext cx="7955280" cy="411480"/>
          </a:xfrm>
          <a:prstGeom prst="rect">
            <a:avLst/>
          </a:prstGeom>
          <a:noFill/>
          <a:ln/>
        </p:spPr>
        <p:txBody>
          <a:bodyPr wrap="square" lIns="0" tIns="0" rIns="0" bIns="0" rtlCol="0" anchor="ctr"/>
          <a:lstStyle/>
          <a:p>
            <a:pPr indent="0" marL="0">
              <a:buNone/>
            </a:pPr>
            <a:r>
              <a:rPr lang="en-US" sz="1000" b="1" dirty="0">
                <a:solidFill>
                  <a:srgbClr val="993C1D"/>
                </a:solidFill>
                <a:latin typeface="Arial" pitchFamily="34" charset="0"/>
                <a:ea typeface="Arial" pitchFamily="34" charset="-122"/>
                <a:cs typeface="Arial" pitchFamily="34" charset="-120"/>
              </a:rPr>
              <a:t>Pre-program orientation event: </a:t>
            </a:r>
            <a:pPr indent="0" marL="0">
              <a:buNone/>
            </a:pPr>
            <a:r>
              <a:rPr lang="en-US" sz="1000" dirty="0">
                <a:solidFill>
                  <a:srgbClr val="993C1D"/>
                </a:solidFill>
                <a:latin typeface="Arial" pitchFamily="34" charset="0"/>
                <a:ea typeface="Arial" pitchFamily="34" charset="-122"/>
                <a:cs typeface="Arial" pitchFamily="34" charset="-120"/>
              </a:rPr>
              <a:t>a separate late-October event — not counted in the 6 — absorbs the legacy 7-session model's second Foundation runway. Family-attended; introduces the spine.</a:t>
            </a:r>
            <a:endParaRPr lang="en-US" sz="1000" dirty="0"/>
          </a:p>
        </p:txBody>
      </p:sp>
      <p:sp>
        <p:nvSpPr>
          <p:cNvPr id="46" name="Shape 43"/>
          <p:cNvSpPr/>
          <p:nvPr/>
        </p:nvSpPr>
        <p:spPr>
          <a:xfrm>
            <a:off x="0" y="5088636"/>
            <a:ext cx="1524000" cy="54864"/>
          </a:xfrm>
          <a:prstGeom prst="rect">
            <a:avLst/>
          </a:prstGeom>
          <a:solidFill>
            <a:srgbClr val="ED1849"/>
          </a:solidFill>
          <a:ln/>
        </p:spPr>
      </p:sp>
      <p:sp>
        <p:nvSpPr>
          <p:cNvPr id="47" name="Shape 44"/>
          <p:cNvSpPr/>
          <p:nvPr/>
        </p:nvSpPr>
        <p:spPr>
          <a:xfrm>
            <a:off x="1524000" y="5088636"/>
            <a:ext cx="1524000" cy="54864"/>
          </a:xfrm>
          <a:prstGeom prst="rect">
            <a:avLst/>
          </a:prstGeom>
          <a:solidFill>
            <a:srgbClr val="009FB7"/>
          </a:solidFill>
          <a:ln/>
        </p:spPr>
      </p:sp>
      <p:sp>
        <p:nvSpPr>
          <p:cNvPr id="48" name="Shape 45"/>
          <p:cNvSpPr/>
          <p:nvPr/>
        </p:nvSpPr>
        <p:spPr>
          <a:xfrm>
            <a:off x="3048000" y="5088636"/>
            <a:ext cx="1524000" cy="54864"/>
          </a:xfrm>
          <a:prstGeom prst="rect">
            <a:avLst/>
          </a:prstGeom>
          <a:solidFill>
            <a:srgbClr val="534AB7"/>
          </a:solidFill>
          <a:ln/>
        </p:spPr>
      </p:sp>
      <p:sp>
        <p:nvSpPr>
          <p:cNvPr id="49" name="Shape 46"/>
          <p:cNvSpPr/>
          <p:nvPr/>
        </p:nvSpPr>
        <p:spPr>
          <a:xfrm>
            <a:off x="4572000" y="5088636"/>
            <a:ext cx="1524000" cy="54864"/>
          </a:xfrm>
          <a:prstGeom prst="rect">
            <a:avLst/>
          </a:prstGeom>
          <a:solidFill>
            <a:srgbClr val="FF9C33"/>
          </a:solidFill>
          <a:ln/>
        </p:spPr>
      </p:sp>
      <p:sp>
        <p:nvSpPr>
          <p:cNvPr id="50" name="Shape 47"/>
          <p:cNvSpPr/>
          <p:nvPr/>
        </p:nvSpPr>
        <p:spPr>
          <a:xfrm>
            <a:off x="6096000" y="5088636"/>
            <a:ext cx="1524000" cy="54864"/>
          </a:xfrm>
          <a:prstGeom prst="rect">
            <a:avLst/>
          </a:prstGeom>
          <a:solidFill>
            <a:srgbClr val="E0655A"/>
          </a:solidFill>
          <a:ln/>
        </p:spPr>
      </p:sp>
      <p:sp>
        <p:nvSpPr>
          <p:cNvPr id="51" name="Shape 48"/>
          <p:cNvSpPr/>
          <p:nvPr/>
        </p:nvSpPr>
        <p:spPr>
          <a:xfrm>
            <a:off x="7620000" y="5088636"/>
            <a:ext cx="1524000" cy="54864"/>
          </a:xfrm>
          <a:prstGeom prst="rect">
            <a:avLst/>
          </a:prstGeom>
          <a:solidFill>
            <a:srgbClr val="0F6E56"/>
          </a:solidFill>
          <a:ln/>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0655A"/>
          </a:solidFill>
          <a:ln/>
        </p:spPr>
      </p:sp>
      <p:sp>
        <p:nvSpPr>
          <p:cNvPr id="3" name="Shape 1"/>
          <p:cNvSpPr/>
          <p:nvPr/>
        </p:nvSpPr>
        <p:spPr>
          <a:xfrm>
            <a:off x="548640" y="274320"/>
            <a:ext cx="3383280" cy="274320"/>
          </a:xfrm>
          <a:prstGeom prst="roundRect">
            <a:avLst>
              <a:gd name="adj" fmla="val 40000"/>
            </a:avLst>
          </a:prstGeom>
          <a:solidFill>
            <a:srgbClr val="FAECE7"/>
          </a:solidFill>
          <a:ln/>
        </p:spPr>
      </p:sp>
      <p:sp>
        <p:nvSpPr>
          <p:cNvPr id="4" name="Text 2"/>
          <p:cNvSpPr/>
          <p:nvPr/>
        </p:nvSpPr>
        <p:spPr>
          <a:xfrm>
            <a:off x="548640" y="274320"/>
            <a:ext cx="3383280" cy="274320"/>
          </a:xfrm>
          <a:prstGeom prst="rect">
            <a:avLst/>
          </a:prstGeom>
          <a:noFill/>
          <a:ln/>
        </p:spPr>
        <p:txBody>
          <a:bodyPr wrap="square" lIns="0" tIns="0" rIns="0" bIns="0" rtlCol="0" anchor="ctr"/>
          <a:lstStyle/>
          <a:p>
            <a:pPr algn="ctr" indent="0" marL="0">
              <a:buNone/>
            </a:pPr>
            <a:r>
              <a:rPr lang="en-US" sz="900" b="1" spc="200" kern="0" dirty="0">
                <a:solidFill>
                  <a:srgbClr val="993C1D"/>
                </a:solidFill>
                <a:latin typeface="Arial" pitchFamily="34" charset="0"/>
                <a:ea typeface="Arial" pitchFamily="34" charset="-122"/>
                <a:cs typeface="Arial" pitchFamily="34" charset="-120"/>
              </a:rPr>
              <a:t>SAMPLE LADDER · CLUSTER 5 · MARCH</a:t>
            </a:r>
            <a:endParaRPr lang="en-US" sz="900" dirty="0"/>
          </a:p>
        </p:txBody>
      </p:sp>
      <p:sp>
        <p:nvSpPr>
          <p:cNvPr id="5" name="Text 3"/>
          <p:cNvSpPr/>
          <p:nvPr/>
        </p:nvSpPr>
        <p:spPr>
          <a:xfrm>
            <a:off x="548640" y="685800"/>
            <a:ext cx="8229600" cy="502920"/>
          </a:xfrm>
          <a:prstGeom prst="rect">
            <a:avLst/>
          </a:prstGeom>
          <a:noFill/>
          <a:ln/>
        </p:spPr>
        <p:txBody>
          <a:bodyPr wrap="square" lIns="0" tIns="0" rIns="0" bIns="0" rtlCol="0" anchor="ctr"/>
          <a:lstStyle/>
          <a:p>
            <a:pPr indent="0" marL="0">
              <a:buNone/>
            </a:pPr>
            <a:r>
              <a:rPr lang="en-US" sz="2400" b="1" dirty="0">
                <a:solidFill>
                  <a:srgbClr val="1A1A1A"/>
                </a:solidFill>
                <a:latin typeface="Georgia" pitchFamily="34" charset="0"/>
                <a:ea typeface="Georgia" pitchFamily="34" charset="-122"/>
                <a:cs typeface="Georgia" pitchFamily="34" charset="-120"/>
              </a:rPr>
              <a:t>Negotiation: from "First Asks" to live job offers</a:t>
            </a:r>
            <a:endParaRPr lang="en-US" sz="2400" dirty="0"/>
          </a:p>
        </p:txBody>
      </p:sp>
      <p:sp>
        <p:nvSpPr>
          <p:cNvPr id="6" name="Text 4"/>
          <p:cNvSpPr/>
          <p:nvPr/>
        </p:nvSpPr>
        <p:spPr>
          <a:xfrm>
            <a:off x="548640" y="1234440"/>
            <a:ext cx="8229600" cy="365760"/>
          </a:xfrm>
          <a:prstGeom prst="rect">
            <a:avLst/>
          </a:prstGeom>
          <a:noFill/>
          <a:ln/>
        </p:spPr>
        <p:txBody>
          <a:bodyPr wrap="square" lIns="0" tIns="0" rIns="0" bIns="0" rtlCol="0" anchor="ctr"/>
          <a:lstStyle/>
          <a:p>
            <a:pPr indent="0" marL="0">
              <a:buNone/>
            </a:pPr>
            <a:r>
              <a:rPr lang="en-US" sz="1100" dirty="0">
                <a:solidFill>
                  <a:srgbClr val="6B7175"/>
                </a:solidFill>
                <a:latin typeface="Arial" pitchFamily="34" charset="0"/>
                <a:ea typeface="Arial" pitchFamily="34" charset="-122"/>
                <a:cs typeface="Arial" pitchFamily="34" charset="-120"/>
              </a:rPr>
              <a:t>Promoted from a sub-skill in the FL framework to a standalone — for a women-in-leadership program targeting the wage gap.</a:t>
            </a:r>
            <a:endParaRPr lang="en-US" sz="1100" dirty="0"/>
          </a:p>
        </p:txBody>
      </p:sp>
      <p:sp>
        <p:nvSpPr>
          <p:cNvPr id="7" name="Shape 5"/>
          <p:cNvSpPr/>
          <p:nvPr/>
        </p:nvSpPr>
        <p:spPr>
          <a:xfrm>
            <a:off x="548640" y="1783080"/>
            <a:ext cx="1988820" cy="365760"/>
          </a:xfrm>
          <a:prstGeom prst="rect">
            <a:avLst/>
          </a:prstGeom>
          <a:solidFill>
            <a:srgbClr val="1A1A1A"/>
          </a:solidFill>
          <a:ln/>
        </p:spPr>
      </p:sp>
      <p:sp>
        <p:nvSpPr>
          <p:cNvPr id="8" name="Text 6"/>
          <p:cNvSpPr/>
          <p:nvPr/>
        </p:nvSpPr>
        <p:spPr>
          <a:xfrm>
            <a:off x="548640" y="1783080"/>
            <a:ext cx="1988820" cy="365760"/>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Arial" pitchFamily="34" charset="0"/>
                <a:ea typeface="Arial" pitchFamily="34" charset="-122"/>
                <a:cs typeface="Arial" pitchFamily="34" charset="-120"/>
              </a:rPr>
              <a:t>Y1 AWARE</a:t>
            </a:r>
            <a:endParaRPr lang="en-US" sz="900" dirty="0"/>
          </a:p>
        </p:txBody>
      </p:sp>
      <p:sp>
        <p:nvSpPr>
          <p:cNvPr id="9" name="Shape 7"/>
          <p:cNvSpPr/>
          <p:nvPr/>
        </p:nvSpPr>
        <p:spPr>
          <a:xfrm>
            <a:off x="548640" y="2194560"/>
            <a:ext cx="1988820" cy="1005840"/>
          </a:xfrm>
          <a:prstGeom prst="rect">
            <a:avLst/>
          </a:prstGeom>
          <a:solidFill>
            <a:srgbClr val="E0F4F7"/>
          </a:solidFill>
          <a:ln/>
        </p:spPr>
      </p:sp>
      <p:sp>
        <p:nvSpPr>
          <p:cNvPr id="10" name="Text 8"/>
          <p:cNvSpPr/>
          <p:nvPr/>
        </p:nvSpPr>
        <p:spPr>
          <a:xfrm>
            <a:off x="640080" y="2240280"/>
            <a:ext cx="1805940" cy="914400"/>
          </a:xfrm>
          <a:prstGeom prst="rect">
            <a:avLst/>
          </a:prstGeom>
          <a:noFill/>
          <a:ln/>
        </p:spPr>
        <p:txBody>
          <a:bodyPr wrap="square" lIns="0" tIns="0" rIns="0" bIns="0" rtlCol="0" anchor="ctr"/>
          <a:lstStyle/>
          <a:p>
            <a:pPr indent="0" marL="0">
              <a:buNone/>
            </a:pPr>
            <a:r>
              <a:rPr lang="en-US" sz="1000" dirty="0">
                <a:solidFill>
                  <a:srgbClr val="006F80"/>
                </a:solidFill>
                <a:latin typeface="Arial" pitchFamily="34" charset="0"/>
                <a:ea typeface="Arial" pitchFamily="34" charset="-122"/>
                <a:cs typeface="Arial" pitchFamily="34" charset="-120"/>
              </a:rPr>
              <a:t>Practice asking. Wage-gap statistical literacy.</a:t>
            </a:r>
            <a:endParaRPr lang="en-US" sz="1000" dirty="0"/>
          </a:p>
        </p:txBody>
      </p:sp>
      <p:sp>
        <p:nvSpPr>
          <p:cNvPr id="11" name="Shape 9"/>
          <p:cNvSpPr/>
          <p:nvPr/>
        </p:nvSpPr>
        <p:spPr>
          <a:xfrm>
            <a:off x="548640" y="3246120"/>
            <a:ext cx="1988820" cy="502920"/>
          </a:xfrm>
          <a:prstGeom prst="rect">
            <a:avLst/>
          </a:prstGeom>
          <a:solidFill>
            <a:srgbClr val="FFFFFF"/>
          </a:solidFill>
          <a:ln w="6350">
            <a:solidFill>
              <a:srgbClr val="E5E3DE"/>
            </a:solidFill>
            <a:prstDash val="solid"/>
          </a:ln>
        </p:spPr>
      </p:sp>
      <p:sp>
        <p:nvSpPr>
          <p:cNvPr id="12" name="Text 10"/>
          <p:cNvSpPr/>
          <p:nvPr/>
        </p:nvSpPr>
        <p:spPr>
          <a:xfrm>
            <a:off x="640080" y="3291840"/>
            <a:ext cx="1805940" cy="411480"/>
          </a:xfrm>
          <a:prstGeom prst="rect">
            <a:avLst/>
          </a:prstGeom>
          <a:noFill/>
          <a:ln/>
        </p:spPr>
        <p:txBody>
          <a:bodyPr wrap="square" lIns="0" tIns="0" rIns="0" bIns="0" rtlCol="0" anchor="ctr"/>
          <a:lstStyle/>
          <a:p>
            <a:pPr indent="0" marL="0">
              <a:buNone/>
            </a:pPr>
            <a:r>
              <a:rPr lang="en-US" sz="900" dirty="0">
                <a:solidFill>
                  <a:srgbClr val="8C4F00"/>
                </a:solidFill>
                <a:latin typeface="Arial" pitchFamily="34" charset="0"/>
                <a:ea typeface="Arial" pitchFamily="34" charset="-122"/>
                <a:cs typeface="Arial" pitchFamily="34" charset="-120"/>
              </a:rPr>
              <a:t>Deliv: "First Asks" + wage-gap quiz</a:t>
            </a:r>
            <a:endParaRPr lang="en-US" sz="900" dirty="0"/>
          </a:p>
        </p:txBody>
      </p:sp>
      <p:sp>
        <p:nvSpPr>
          <p:cNvPr id="13" name="Shape 11"/>
          <p:cNvSpPr/>
          <p:nvPr/>
        </p:nvSpPr>
        <p:spPr>
          <a:xfrm>
            <a:off x="2628900" y="1783080"/>
            <a:ext cx="1988820" cy="365760"/>
          </a:xfrm>
          <a:prstGeom prst="rect">
            <a:avLst/>
          </a:prstGeom>
          <a:solidFill>
            <a:srgbClr val="1A1A1A"/>
          </a:solidFill>
          <a:ln/>
        </p:spPr>
      </p:sp>
      <p:sp>
        <p:nvSpPr>
          <p:cNvPr id="14" name="Text 12"/>
          <p:cNvSpPr/>
          <p:nvPr/>
        </p:nvSpPr>
        <p:spPr>
          <a:xfrm>
            <a:off x="2628900" y="1783080"/>
            <a:ext cx="1988820" cy="365760"/>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Arial" pitchFamily="34" charset="0"/>
                <a:ea typeface="Arial" pitchFamily="34" charset="-122"/>
                <a:cs typeface="Arial" pitchFamily="34" charset="-120"/>
              </a:rPr>
              <a:t>Y2 PRACTICING</a:t>
            </a:r>
            <a:endParaRPr lang="en-US" sz="900" dirty="0"/>
          </a:p>
        </p:txBody>
      </p:sp>
      <p:sp>
        <p:nvSpPr>
          <p:cNvPr id="15" name="Shape 13"/>
          <p:cNvSpPr/>
          <p:nvPr/>
        </p:nvSpPr>
        <p:spPr>
          <a:xfrm>
            <a:off x="2628900" y="2194560"/>
            <a:ext cx="1988820" cy="1005840"/>
          </a:xfrm>
          <a:prstGeom prst="rect">
            <a:avLst/>
          </a:prstGeom>
          <a:solidFill>
            <a:srgbClr val="EEEDFE"/>
          </a:solidFill>
          <a:ln/>
        </p:spPr>
      </p:sp>
      <p:sp>
        <p:nvSpPr>
          <p:cNvPr id="16" name="Text 14"/>
          <p:cNvSpPr/>
          <p:nvPr/>
        </p:nvSpPr>
        <p:spPr>
          <a:xfrm>
            <a:off x="2720340" y="2240280"/>
            <a:ext cx="1805940" cy="914400"/>
          </a:xfrm>
          <a:prstGeom prst="rect">
            <a:avLst/>
          </a:prstGeom>
          <a:noFill/>
          <a:ln/>
        </p:spPr>
        <p:txBody>
          <a:bodyPr wrap="square" lIns="0" tIns="0" rIns="0" bIns="0" rtlCol="0" anchor="ctr"/>
          <a:lstStyle/>
          <a:p>
            <a:pPr indent="0" marL="0">
              <a:buNone/>
            </a:pPr>
            <a:r>
              <a:rPr lang="en-US" sz="1000" dirty="0">
                <a:solidFill>
                  <a:srgbClr val="3C3489"/>
                </a:solidFill>
                <a:latin typeface="Arial" pitchFamily="34" charset="0"/>
                <a:ea typeface="Arial" pitchFamily="34" charset="-122"/>
                <a:cs typeface="Arial" pitchFamily="34" charset="-120"/>
              </a:rPr>
              <a:t>Negotiate small things in peer/mentor context.</a:t>
            </a:r>
            <a:endParaRPr lang="en-US" sz="1000" dirty="0"/>
          </a:p>
        </p:txBody>
      </p:sp>
      <p:sp>
        <p:nvSpPr>
          <p:cNvPr id="17" name="Shape 15"/>
          <p:cNvSpPr/>
          <p:nvPr/>
        </p:nvSpPr>
        <p:spPr>
          <a:xfrm>
            <a:off x="2628900" y="3246120"/>
            <a:ext cx="1988820" cy="502920"/>
          </a:xfrm>
          <a:prstGeom prst="rect">
            <a:avLst/>
          </a:prstGeom>
          <a:solidFill>
            <a:srgbClr val="FFFFFF"/>
          </a:solidFill>
          <a:ln w="6350">
            <a:solidFill>
              <a:srgbClr val="E5E3DE"/>
            </a:solidFill>
            <a:prstDash val="solid"/>
          </a:ln>
        </p:spPr>
      </p:sp>
      <p:sp>
        <p:nvSpPr>
          <p:cNvPr id="18" name="Text 16"/>
          <p:cNvSpPr/>
          <p:nvPr/>
        </p:nvSpPr>
        <p:spPr>
          <a:xfrm>
            <a:off x="2720340" y="3291840"/>
            <a:ext cx="1805940" cy="411480"/>
          </a:xfrm>
          <a:prstGeom prst="rect">
            <a:avLst/>
          </a:prstGeom>
          <a:noFill/>
          <a:ln/>
        </p:spPr>
        <p:txBody>
          <a:bodyPr wrap="square" lIns="0" tIns="0" rIns="0" bIns="0" rtlCol="0" anchor="ctr"/>
          <a:lstStyle/>
          <a:p>
            <a:pPr indent="0" marL="0">
              <a:buNone/>
            </a:pPr>
            <a:r>
              <a:rPr lang="en-US" sz="900" dirty="0">
                <a:solidFill>
                  <a:srgbClr val="8C4F00"/>
                </a:solidFill>
                <a:latin typeface="Arial" pitchFamily="34" charset="0"/>
                <a:ea typeface="Arial" pitchFamily="34" charset="-122"/>
                <a:cs typeface="Arial" pitchFamily="34" charset="-120"/>
              </a:rPr>
              <a:t>Deliv: Negotiation script + outcome</a:t>
            </a:r>
            <a:endParaRPr lang="en-US" sz="900" dirty="0"/>
          </a:p>
        </p:txBody>
      </p:sp>
      <p:sp>
        <p:nvSpPr>
          <p:cNvPr id="19" name="Shape 17"/>
          <p:cNvSpPr/>
          <p:nvPr/>
        </p:nvSpPr>
        <p:spPr>
          <a:xfrm>
            <a:off x="4709160" y="1783080"/>
            <a:ext cx="1988820" cy="365760"/>
          </a:xfrm>
          <a:prstGeom prst="rect">
            <a:avLst/>
          </a:prstGeom>
          <a:solidFill>
            <a:srgbClr val="1A1A1A"/>
          </a:solidFill>
          <a:ln/>
        </p:spPr>
      </p:sp>
      <p:sp>
        <p:nvSpPr>
          <p:cNvPr id="20" name="Text 18"/>
          <p:cNvSpPr/>
          <p:nvPr/>
        </p:nvSpPr>
        <p:spPr>
          <a:xfrm>
            <a:off x="4709160" y="1783080"/>
            <a:ext cx="1988820" cy="365760"/>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Arial" pitchFamily="34" charset="0"/>
                <a:ea typeface="Arial" pitchFamily="34" charset="-122"/>
                <a:cs typeface="Arial" pitchFamily="34" charset="-120"/>
              </a:rPr>
              <a:t>Y3 APPLYING</a:t>
            </a:r>
            <a:endParaRPr lang="en-US" sz="900" dirty="0"/>
          </a:p>
        </p:txBody>
      </p:sp>
      <p:sp>
        <p:nvSpPr>
          <p:cNvPr id="21" name="Shape 19"/>
          <p:cNvSpPr/>
          <p:nvPr/>
        </p:nvSpPr>
        <p:spPr>
          <a:xfrm>
            <a:off x="4709160" y="2194560"/>
            <a:ext cx="1988820" cy="1005840"/>
          </a:xfrm>
          <a:prstGeom prst="rect">
            <a:avLst/>
          </a:prstGeom>
          <a:solidFill>
            <a:srgbClr val="FAEEDA"/>
          </a:solidFill>
          <a:ln/>
        </p:spPr>
      </p:sp>
      <p:sp>
        <p:nvSpPr>
          <p:cNvPr id="22" name="Text 20"/>
          <p:cNvSpPr/>
          <p:nvPr/>
        </p:nvSpPr>
        <p:spPr>
          <a:xfrm>
            <a:off x="4800600" y="2240280"/>
            <a:ext cx="1805940" cy="914400"/>
          </a:xfrm>
          <a:prstGeom prst="rect">
            <a:avLst/>
          </a:prstGeom>
          <a:noFill/>
          <a:ln/>
        </p:spPr>
        <p:txBody>
          <a:bodyPr wrap="square" lIns="0" tIns="0" rIns="0" bIns="0" rtlCol="0" anchor="ctr"/>
          <a:lstStyle/>
          <a:p>
            <a:pPr indent="0" marL="0">
              <a:buNone/>
            </a:pPr>
            <a:r>
              <a:rPr lang="en-US" sz="1000" dirty="0">
                <a:solidFill>
                  <a:srgbClr val="854F0B"/>
                </a:solidFill>
                <a:latin typeface="Arial" pitchFamily="34" charset="0"/>
                <a:ea typeface="Arial" pitchFamily="34" charset="-122"/>
                <a:cs typeface="Arial" pitchFamily="34" charset="-120"/>
              </a:rPr>
              <a:t>Salary negotiation simulation with industry mentor.</a:t>
            </a:r>
            <a:endParaRPr lang="en-US" sz="1000" dirty="0"/>
          </a:p>
        </p:txBody>
      </p:sp>
      <p:sp>
        <p:nvSpPr>
          <p:cNvPr id="23" name="Shape 21"/>
          <p:cNvSpPr/>
          <p:nvPr/>
        </p:nvSpPr>
        <p:spPr>
          <a:xfrm>
            <a:off x="4709160" y="3246120"/>
            <a:ext cx="1988820" cy="502920"/>
          </a:xfrm>
          <a:prstGeom prst="rect">
            <a:avLst/>
          </a:prstGeom>
          <a:solidFill>
            <a:srgbClr val="FFFFFF"/>
          </a:solidFill>
          <a:ln w="6350">
            <a:solidFill>
              <a:srgbClr val="E5E3DE"/>
            </a:solidFill>
            <a:prstDash val="solid"/>
          </a:ln>
        </p:spPr>
      </p:sp>
      <p:sp>
        <p:nvSpPr>
          <p:cNvPr id="24" name="Text 22"/>
          <p:cNvSpPr/>
          <p:nvPr/>
        </p:nvSpPr>
        <p:spPr>
          <a:xfrm>
            <a:off x="4800600" y="3291840"/>
            <a:ext cx="1805940" cy="411480"/>
          </a:xfrm>
          <a:prstGeom prst="rect">
            <a:avLst/>
          </a:prstGeom>
          <a:noFill/>
          <a:ln/>
        </p:spPr>
        <p:txBody>
          <a:bodyPr wrap="square" lIns="0" tIns="0" rIns="0" bIns="0" rtlCol="0" anchor="ctr"/>
          <a:lstStyle/>
          <a:p>
            <a:pPr indent="0" marL="0">
              <a:buNone/>
            </a:pPr>
            <a:r>
              <a:rPr lang="en-US" sz="900" dirty="0">
                <a:solidFill>
                  <a:srgbClr val="8C4F00"/>
                </a:solidFill>
                <a:latin typeface="Arial" pitchFamily="34" charset="0"/>
                <a:ea typeface="Arial" pitchFamily="34" charset="-122"/>
                <a:cs typeface="Arial" pitchFamily="34" charset="-120"/>
              </a:rPr>
              <a:t>Deliv: Mock offer-letter transcript</a:t>
            </a:r>
            <a:endParaRPr lang="en-US" sz="900" dirty="0"/>
          </a:p>
        </p:txBody>
      </p:sp>
      <p:sp>
        <p:nvSpPr>
          <p:cNvPr id="25" name="Shape 23"/>
          <p:cNvSpPr/>
          <p:nvPr/>
        </p:nvSpPr>
        <p:spPr>
          <a:xfrm>
            <a:off x="6789420" y="1783080"/>
            <a:ext cx="1988820" cy="365760"/>
          </a:xfrm>
          <a:prstGeom prst="rect">
            <a:avLst/>
          </a:prstGeom>
          <a:solidFill>
            <a:srgbClr val="1A1A1A"/>
          </a:solidFill>
          <a:ln/>
        </p:spPr>
      </p:sp>
      <p:sp>
        <p:nvSpPr>
          <p:cNvPr id="26" name="Text 24"/>
          <p:cNvSpPr/>
          <p:nvPr/>
        </p:nvSpPr>
        <p:spPr>
          <a:xfrm>
            <a:off x="6789420" y="1783080"/>
            <a:ext cx="1988820" cy="365760"/>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Arial" pitchFamily="34" charset="0"/>
                <a:ea typeface="Arial" pitchFamily="34" charset="-122"/>
                <a:cs typeface="Arial" pitchFamily="34" charset="-120"/>
              </a:rPr>
              <a:t>Y4 LEADING</a:t>
            </a:r>
            <a:endParaRPr lang="en-US" sz="900" dirty="0"/>
          </a:p>
        </p:txBody>
      </p:sp>
      <p:sp>
        <p:nvSpPr>
          <p:cNvPr id="27" name="Shape 25"/>
          <p:cNvSpPr/>
          <p:nvPr/>
        </p:nvSpPr>
        <p:spPr>
          <a:xfrm>
            <a:off x="6789420" y="2194560"/>
            <a:ext cx="1988820" cy="1005840"/>
          </a:xfrm>
          <a:prstGeom prst="rect">
            <a:avLst/>
          </a:prstGeom>
          <a:solidFill>
            <a:srgbClr val="FDE8ED"/>
          </a:solidFill>
          <a:ln/>
        </p:spPr>
      </p:sp>
      <p:sp>
        <p:nvSpPr>
          <p:cNvPr id="28" name="Text 26"/>
          <p:cNvSpPr/>
          <p:nvPr/>
        </p:nvSpPr>
        <p:spPr>
          <a:xfrm>
            <a:off x="6880860" y="2240280"/>
            <a:ext cx="1805940" cy="914400"/>
          </a:xfrm>
          <a:prstGeom prst="rect">
            <a:avLst/>
          </a:prstGeom>
          <a:noFill/>
          <a:ln/>
        </p:spPr>
        <p:txBody>
          <a:bodyPr wrap="square" lIns="0" tIns="0" rIns="0" bIns="0" rtlCol="0" anchor="ctr"/>
          <a:lstStyle/>
          <a:p>
            <a:pPr indent="0" marL="0">
              <a:buNone/>
            </a:pPr>
            <a:r>
              <a:rPr lang="en-US" sz="1000" dirty="0">
                <a:solidFill>
                  <a:srgbClr val="920526"/>
                </a:solidFill>
                <a:latin typeface="Arial" pitchFamily="34" charset="0"/>
                <a:ea typeface="Arial" pitchFamily="34" charset="-122"/>
                <a:cs typeface="Arial" pitchFamily="34" charset="-120"/>
              </a:rPr>
              <a:t>Live: real job offer, scholarship, internship terms.</a:t>
            </a:r>
            <a:endParaRPr lang="en-US" sz="1000" dirty="0"/>
          </a:p>
        </p:txBody>
      </p:sp>
      <p:sp>
        <p:nvSpPr>
          <p:cNvPr id="29" name="Shape 27"/>
          <p:cNvSpPr/>
          <p:nvPr/>
        </p:nvSpPr>
        <p:spPr>
          <a:xfrm>
            <a:off x="6789420" y="3246120"/>
            <a:ext cx="1988820" cy="502920"/>
          </a:xfrm>
          <a:prstGeom prst="rect">
            <a:avLst/>
          </a:prstGeom>
          <a:solidFill>
            <a:srgbClr val="FFFFFF"/>
          </a:solidFill>
          <a:ln w="6350">
            <a:solidFill>
              <a:srgbClr val="E5E3DE"/>
            </a:solidFill>
            <a:prstDash val="solid"/>
          </a:ln>
        </p:spPr>
      </p:sp>
      <p:sp>
        <p:nvSpPr>
          <p:cNvPr id="30" name="Text 28"/>
          <p:cNvSpPr/>
          <p:nvPr/>
        </p:nvSpPr>
        <p:spPr>
          <a:xfrm>
            <a:off x="6880860" y="3291840"/>
            <a:ext cx="1805940" cy="411480"/>
          </a:xfrm>
          <a:prstGeom prst="rect">
            <a:avLst/>
          </a:prstGeom>
          <a:noFill/>
          <a:ln/>
        </p:spPr>
        <p:txBody>
          <a:bodyPr wrap="square" lIns="0" tIns="0" rIns="0" bIns="0" rtlCol="0" anchor="ctr"/>
          <a:lstStyle/>
          <a:p>
            <a:pPr indent="0" marL="0">
              <a:buNone/>
            </a:pPr>
            <a:r>
              <a:rPr lang="en-US" sz="900" dirty="0">
                <a:solidFill>
                  <a:srgbClr val="8C4F00"/>
                </a:solidFill>
                <a:latin typeface="Arial" pitchFamily="34" charset="0"/>
                <a:ea typeface="Arial" pitchFamily="34" charset="-122"/>
                <a:cs typeface="Arial" pitchFamily="34" charset="-120"/>
              </a:rPr>
              <a:t>Deliv: Real negotiation outcome</a:t>
            </a:r>
            <a:endParaRPr lang="en-US" sz="900" dirty="0"/>
          </a:p>
        </p:txBody>
      </p:sp>
      <p:sp>
        <p:nvSpPr>
          <p:cNvPr id="31" name="Shape 29"/>
          <p:cNvSpPr/>
          <p:nvPr/>
        </p:nvSpPr>
        <p:spPr>
          <a:xfrm>
            <a:off x="548640" y="4023360"/>
            <a:ext cx="8229600" cy="777240"/>
          </a:xfrm>
          <a:prstGeom prst="rect">
            <a:avLst/>
          </a:prstGeom>
          <a:solidFill>
            <a:srgbClr val="FAECE7"/>
          </a:solidFill>
          <a:ln/>
        </p:spPr>
      </p:sp>
      <p:sp>
        <p:nvSpPr>
          <p:cNvPr id="32" name="Shape 30"/>
          <p:cNvSpPr/>
          <p:nvPr/>
        </p:nvSpPr>
        <p:spPr>
          <a:xfrm>
            <a:off x="548640" y="4023360"/>
            <a:ext cx="45720" cy="777240"/>
          </a:xfrm>
          <a:prstGeom prst="rect">
            <a:avLst/>
          </a:prstGeom>
          <a:solidFill>
            <a:srgbClr val="E0655A"/>
          </a:solidFill>
          <a:ln/>
        </p:spPr>
      </p:sp>
      <p:sp>
        <p:nvSpPr>
          <p:cNvPr id="33" name="Text 31"/>
          <p:cNvSpPr/>
          <p:nvPr/>
        </p:nvSpPr>
        <p:spPr>
          <a:xfrm>
            <a:off x="731520" y="4114800"/>
            <a:ext cx="7955280" cy="640080"/>
          </a:xfrm>
          <a:prstGeom prst="rect">
            <a:avLst/>
          </a:prstGeom>
          <a:noFill/>
          <a:ln/>
        </p:spPr>
        <p:txBody>
          <a:bodyPr wrap="square" lIns="0" tIns="0" rIns="0" bIns="0" rtlCol="0" anchor="ctr"/>
          <a:lstStyle/>
          <a:p>
            <a:pPr indent="0" marL="0">
              <a:buNone/>
            </a:pPr>
            <a:r>
              <a:rPr lang="en-US" sz="1100" b="1" dirty="0">
                <a:solidFill>
                  <a:srgbClr val="993C1D"/>
                </a:solidFill>
                <a:latin typeface="Arial" pitchFamily="34" charset="0"/>
                <a:ea typeface="Arial" pitchFamily="34" charset="-122"/>
                <a:cs typeface="Arial" pitchFamily="34" charset="-120"/>
              </a:rPr>
              <a:t>Why standalone: </a:t>
            </a:r>
            <a:pPr indent="0" marL="0">
              <a:buNone/>
            </a:pPr>
            <a:r>
              <a:rPr lang="en-US" sz="1100" dirty="0">
                <a:solidFill>
                  <a:srgbClr val="993C1D"/>
                </a:solidFill>
                <a:latin typeface="Arial" pitchFamily="34" charset="0"/>
                <a:ea typeface="Arial" pitchFamily="34" charset="-122"/>
                <a:cs typeface="Arial" pitchFamily="34" charset="-120"/>
              </a:rPr>
              <a:t>a program literally framed around women in leadership shouldn't bury negotiation. The wage gap and ask gap demand a discrete depth ladder.</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548640" y="365760"/>
            <a:ext cx="1463040" cy="274320"/>
          </a:xfrm>
          <a:prstGeom prst="roundRect">
            <a:avLst>
              <a:gd name="adj" fmla="val 40000"/>
            </a:avLst>
          </a:prstGeom>
          <a:solidFill>
            <a:srgbClr val="FDE8ED"/>
          </a:solidFill>
          <a:ln/>
        </p:spPr>
      </p:sp>
      <p:sp>
        <p:nvSpPr>
          <p:cNvPr id="3" name="Text 1"/>
          <p:cNvSpPr/>
          <p:nvPr/>
        </p:nvSpPr>
        <p:spPr>
          <a:xfrm>
            <a:off x="548640" y="365760"/>
            <a:ext cx="1463040" cy="274320"/>
          </a:xfrm>
          <a:prstGeom prst="rect">
            <a:avLst/>
          </a:prstGeom>
          <a:noFill/>
          <a:ln/>
        </p:spPr>
        <p:txBody>
          <a:bodyPr wrap="square" lIns="0" tIns="0" rIns="0" bIns="0" rtlCol="0" anchor="ctr"/>
          <a:lstStyle/>
          <a:p>
            <a:pPr algn="ctr" indent="0" marL="0">
              <a:buNone/>
            </a:pPr>
            <a:r>
              <a:rPr lang="en-US" sz="900" b="1" spc="200" kern="0" dirty="0">
                <a:solidFill>
                  <a:srgbClr val="920526"/>
                </a:solidFill>
                <a:latin typeface="Arial" pitchFamily="34" charset="0"/>
                <a:ea typeface="Arial" pitchFamily="34" charset="-122"/>
                <a:cs typeface="Arial" pitchFamily="34" charset="-120"/>
              </a:rPr>
              <a:t>PROVENANCE</a:t>
            </a:r>
            <a:endParaRPr lang="en-US" sz="900" dirty="0"/>
          </a:p>
        </p:txBody>
      </p:sp>
      <p:sp>
        <p:nvSpPr>
          <p:cNvPr id="4" name="Text 2"/>
          <p:cNvSpPr/>
          <p:nvPr/>
        </p:nvSpPr>
        <p:spPr>
          <a:xfrm>
            <a:off x="548640" y="777240"/>
            <a:ext cx="8229600" cy="502920"/>
          </a:xfrm>
          <a:prstGeom prst="rect">
            <a:avLst/>
          </a:prstGeom>
          <a:noFill/>
          <a:ln/>
        </p:spPr>
        <p:txBody>
          <a:bodyPr wrap="square" lIns="0" tIns="0" rIns="0" bIns="0" rtlCol="0" anchor="ctr"/>
          <a:lstStyle/>
          <a:p>
            <a:pPr indent="0" marL="0">
              <a:buNone/>
            </a:pPr>
            <a:r>
              <a:rPr lang="en-US" sz="2400" b="1" dirty="0">
                <a:solidFill>
                  <a:srgbClr val="1A1A1A"/>
                </a:solidFill>
                <a:latin typeface="Georgia" pitchFamily="34" charset="0"/>
                <a:ea typeface="Georgia" pitchFamily="34" charset="-122"/>
                <a:cs typeface="Georgia" pitchFamily="34" charset="-120"/>
              </a:rPr>
              <a:t>FL Chamber 2019 + 3 Power Hour adds. Triple-credentialed.</a:t>
            </a:r>
            <a:endParaRPr lang="en-US" sz="2400" dirty="0"/>
          </a:p>
        </p:txBody>
      </p:sp>
      <p:sp>
        <p:nvSpPr>
          <p:cNvPr id="5" name="Text 3"/>
          <p:cNvSpPr/>
          <p:nvPr/>
        </p:nvSpPr>
        <p:spPr>
          <a:xfrm>
            <a:off x="548640" y="1508760"/>
            <a:ext cx="4023360" cy="274320"/>
          </a:xfrm>
          <a:prstGeom prst="rect">
            <a:avLst/>
          </a:prstGeom>
          <a:noFill/>
          <a:ln/>
        </p:spPr>
        <p:txBody>
          <a:bodyPr wrap="square" lIns="0" tIns="0" rIns="0" bIns="0" rtlCol="0" anchor="ctr"/>
          <a:lstStyle/>
          <a:p>
            <a:pPr indent="0" marL="0">
              <a:buNone/>
            </a:pPr>
            <a:r>
              <a:rPr lang="en-US" sz="1100" b="1" spc="200" kern="0" dirty="0">
                <a:solidFill>
                  <a:srgbClr val="1A1A1A"/>
                </a:solidFill>
                <a:latin typeface="Arial" pitchFamily="34" charset="0"/>
                <a:ea typeface="Arial" pitchFamily="34" charset="-122"/>
                <a:cs typeface="Arial" pitchFamily="34" charset="-120"/>
              </a:rPr>
              <a:t>THE 18</a:t>
            </a:r>
            <a:endParaRPr lang="en-US" sz="1100" dirty="0"/>
          </a:p>
        </p:txBody>
      </p:sp>
      <p:sp>
        <p:nvSpPr>
          <p:cNvPr id="6" name="Text 4"/>
          <p:cNvSpPr/>
          <p:nvPr/>
        </p:nvSpPr>
        <p:spPr>
          <a:xfrm>
            <a:off x="548640" y="1874520"/>
            <a:ext cx="4023360" cy="320040"/>
          </a:xfrm>
          <a:prstGeom prst="rect">
            <a:avLst/>
          </a:prstGeom>
          <a:noFill/>
          <a:ln/>
        </p:spPr>
        <p:txBody>
          <a:bodyPr wrap="square" lIns="0" tIns="0" rIns="0" bIns="0" rtlCol="0" anchor="ctr"/>
          <a:lstStyle/>
          <a:p>
            <a:pPr indent="0" marL="0">
              <a:buNone/>
            </a:pPr>
            <a:r>
              <a:rPr lang="en-US" sz="1000" b="1" dirty="0">
                <a:solidFill>
                  <a:srgbClr val="920526"/>
                </a:solidFill>
                <a:latin typeface="Arial" pitchFamily="34" charset="0"/>
                <a:ea typeface="Arial" pitchFamily="34" charset="-122"/>
                <a:cs typeface="Arial" pitchFamily="34" charset="-120"/>
              </a:rPr>
              <a:t>13: </a:t>
            </a:r>
            <a:pPr indent="0" marL="0">
              <a:buNone/>
            </a:pPr>
            <a:r>
              <a:rPr lang="en-US" sz="1000" dirty="0">
                <a:solidFill>
                  <a:srgbClr val="6B7175"/>
                </a:solidFill>
                <a:latin typeface="Arial" pitchFamily="34" charset="0"/>
                <a:ea typeface="Arial" pitchFamily="34" charset="-122"/>
                <a:cs typeface="Arial" pitchFamily="34" charset="-120"/>
              </a:rPr>
              <a:t>from FL Chamber Foundation 2019 Employability Skills Framework</a:t>
            </a:r>
            <a:endParaRPr lang="en-US" sz="1000" dirty="0"/>
          </a:p>
        </p:txBody>
      </p:sp>
      <p:sp>
        <p:nvSpPr>
          <p:cNvPr id="7" name="Text 5"/>
          <p:cNvSpPr/>
          <p:nvPr/>
        </p:nvSpPr>
        <p:spPr>
          <a:xfrm>
            <a:off x="548640" y="2240280"/>
            <a:ext cx="4023360" cy="320040"/>
          </a:xfrm>
          <a:prstGeom prst="rect">
            <a:avLst/>
          </a:prstGeom>
          <a:noFill/>
          <a:ln/>
        </p:spPr>
        <p:txBody>
          <a:bodyPr wrap="square" lIns="0" tIns="0" rIns="0" bIns="0" rtlCol="0" anchor="ctr"/>
          <a:lstStyle/>
          <a:p>
            <a:pPr indent="0" marL="0">
              <a:buNone/>
            </a:pPr>
            <a:r>
              <a:rPr lang="en-US" sz="1000" b="1" dirty="0">
                <a:solidFill>
                  <a:srgbClr val="920526"/>
                </a:solidFill>
                <a:latin typeface="Arial" pitchFamily="34" charset="0"/>
                <a:ea typeface="Arial" pitchFamily="34" charset="-122"/>
                <a:cs typeface="Arial" pitchFamily="34" charset="-120"/>
              </a:rPr>
              <a:t>2 promoted: </a:t>
            </a:r>
            <a:pPr indent="0" marL="0">
              <a:buNone/>
            </a:pPr>
            <a:r>
              <a:rPr lang="en-US" sz="1000" dirty="0">
                <a:solidFill>
                  <a:srgbClr val="6B7175"/>
                </a:solidFill>
                <a:latin typeface="Arial" pitchFamily="34" charset="0"/>
                <a:ea typeface="Arial" pitchFamily="34" charset="-122"/>
                <a:cs typeface="Arial" pitchFamily="34" charset="-120"/>
              </a:rPr>
              <a:t>Leadership · Negotiation</a:t>
            </a:r>
            <a:endParaRPr lang="en-US" sz="1000" dirty="0"/>
          </a:p>
        </p:txBody>
      </p:sp>
      <p:sp>
        <p:nvSpPr>
          <p:cNvPr id="8" name="Text 6"/>
          <p:cNvSpPr/>
          <p:nvPr/>
        </p:nvSpPr>
        <p:spPr>
          <a:xfrm>
            <a:off x="548640" y="2606040"/>
            <a:ext cx="4023360" cy="320040"/>
          </a:xfrm>
          <a:prstGeom prst="rect">
            <a:avLst/>
          </a:prstGeom>
          <a:noFill/>
          <a:ln/>
        </p:spPr>
        <p:txBody>
          <a:bodyPr wrap="square" lIns="0" tIns="0" rIns="0" bIns="0" rtlCol="0" anchor="ctr"/>
          <a:lstStyle/>
          <a:p>
            <a:pPr indent="0" marL="0">
              <a:buNone/>
            </a:pPr>
            <a:r>
              <a:rPr lang="en-US" sz="1000" b="1" dirty="0">
                <a:solidFill>
                  <a:srgbClr val="920526"/>
                </a:solidFill>
                <a:latin typeface="Arial" pitchFamily="34" charset="0"/>
                <a:ea typeface="Arial" pitchFamily="34" charset="-122"/>
                <a:cs typeface="Arial" pitchFamily="34" charset="-120"/>
              </a:rPr>
              <a:t>1 split: </a:t>
            </a:r>
            <a:pPr indent="0" marL="0">
              <a:buNone/>
            </a:pPr>
            <a:r>
              <a:rPr lang="en-US" sz="1000" dirty="0">
                <a:solidFill>
                  <a:srgbClr val="6B7175"/>
                </a:solidFill>
                <a:latin typeface="Arial" pitchFamily="34" charset="0"/>
                <a:ea typeface="Arial" pitchFamily="34" charset="-122"/>
                <a:cs typeface="Arial" pitchFamily="34" charset="-120"/>
              </a:rPr>
              <a:t>Networking &amp; Relationship Building</a:t>
            </a:r>
            <a:endParaRPr lang="en-US" sz="1000" dirty="0"/>
          </a:p>
        </p:txBody>
      </p:sp>
      <p:sp>
        <p:nvSpPr>
          <p:cNvPr id="9" name="Text 7"/>
          <p:cNvSpPr/>
          <p:nvPr/>
        </p:nvSpPr>
        <p:spPr>
          <a:xfrm>
            <a:off x="548640" y="2971800"/>
            <a:ext cx="4023360" cy="320040"/>
          </a:xfrm>
          <a:prstGeom prst="rect">
            <a:avLst/>
          </a:prstGeom>
          <a:noFill/>
          <a:ln/>
        </p:spPr>
        <p:txBody>
          <a:bodyPr wrap="square" lIns="0" tIns="0" rIns="0" bIns="0" rtlCol="0" anchor="ctr"/>
          <a:lstStyle/>
          <a:p>
            <a:pPr indent="0" marL="0">
              <a:buNone/>
            </a:pPr>
            <a:r>
              <a:rPr lang="en-US" sz="1000" b="1" dirty="0">
                <a:solidFill>
                  <a:srgbClr val="920526"/>
                </a:solidFill>
                <a:latin typeface="Arial" pitchFamily="34" charset="0"/>
                <a:ea typeface="Arial" pitchFamily="34" charset="-122"/>
                <a:cs typeface="Arial" pitchFamily="34" charset="-120"/>
              </a:rPr>
              <a:t>2 net-new: </a:t>
            </a:r>
            <a:pPr indent="0" marL="0">
              <a:buNone/>
            </a:pPr>
            <a:r>
              <a:rPr lang="en-US" sz="1000" dirty="0">
                <a:solidFill>
                  <a:srgbClr val="6B7175"/>
                </a:solidFill>
                <a:latin typeface="Arial" pitchFamily="34" charset="0"/>
                <a:ea typeface="Arial" pitchFamily="34" charset="-122"/>
                <a:cs typeface="Arial" pitchFamily="34" charset="-120"/>
              </a:rPr>
              <a:t>AI &amp; Tech Fluency · Financial Resilience</a:t>
            </a:r>
            <a:endParaRPr lang="en-US" sz="1000" dirty="0"/>
          </a:p>
        </p:txBody>
      </p:sp>
      <p:sp>
        <p:nvSpPr>
          <p:cNvPr id="10" name="Text 8"/>
          <p:cNvSpPr/>
          <p:nvPr/>
        </p:nvSpPr>
        <p:spPr>
          <a:xfrm>
            <a:off x="4754880" y="1508760"/>
            <a:ext cx="4023360" cy="274320"/>
          </a:xfrm>
          <a:prstGeom prst="rect">
            <a:avLst/>
          </a:prstGeom>
          <a:noFill/>
          <a:ln/>
        </p:spPr>
        <p:txBody>
          <a:bodyPr wrap="square" lIns="0" tIns="0" rIns="0" bIns="0" rtlCol="0" anchor="ctr"/>
          <a:lstStyle/>
          <a:p>
            <a:pPr indent="0" marL="0">
              <a:buNone/>
            </a:pPr>
            <a:r>
              <a:rPr lang="en-US" sz="1100" b="1" spc="200" kern="0" dirty="0">
                <a:solidFill>
                  <a:srgbClr val="1A1A1A"/>
                </a:solidFill>
                <a:latin typeface="Arial" pitchFamily="34" charset="0"/>
                <a:ea typeface="Arial" pitchFamily="34" charset="-122"/>
                <a:cs typeface="Arial" pitchFamily="34" charset="-120"/>
              </a:rPr>
              <a:t>THREE LEGITIMATE CLAIMS</a:t>
            </a:r>
            <a:endParaRPr lang="en-US" sz="1100" dirty="0"/>
          </a:p>
        </p:txBody>
      </p:sp>
      <p:sp>
        <p:nvSpPr>
          <p:cNvPr id="11" name="Shape 9"/>
          <p:cNvSpPr/>
          <p:nvPr/>
        </p:nvSpPr>
        <p:spPr>
          <a:xfrm>
            <a:off x="4754880" y="1874520"/>
            <a:ext cx="4023360" cy="457200"/>
          </a:xfrm>
          <a:prstGeom prst="rect">
            <a:avLst/>
          </a:prstGeom>
          <a:solidFill>
            <a:srgbClr val="E0F4F7"/>
          </a:solidFill>
          <a:ln/>
        </p:spPr>
      </p:sp>
      <p:sp>
        <p:nvSpPr>
          <p:cNvPr id="12" name="Text 10"/>
          <p:cNvSpPr/>
          <p:nvPr/>
        </p:nvSpPr>
        <p:spPr>
          <a:xfrm>
            <a:off x="4892040" y="1920240"/>
            <a:ext cx="3749040" cy="365760"/>
          </a:xfrm>
          <a:prstGeom prst="rect">
            <a:avLst/>
          </a:prstGeom>
          <a:noFill/>
          <a:ln/>
        </p:spPr>
        <p:txBody>
          <a:bodyPr wrap="square" lIns="0" tIns="0" rIns="0" bIns="0" rtlCol="0" anchor="ctr"/>
          <a:lstStyle/>
          <a:p>
            <a:pPr indent="0" marL="0">
              <a:buNone/>
            </a:pPr>
            <a:r>
              <a:rPr lang="en-US" sz="1000" b="1" dirty="0">
                <a:solidFill>
                  <a:srgbClr val="006F80"/>
                </a:solidFill>
                <a:latin typeface="Arial" pitchFamily="34" charset="0"/>
                <a:ea typeface="Arial" pitchFamily="34" charset="-122"/>
                <a:cs typeface="Arial" pitchFamily="34" charset="-120"/>
              </a:rPr>
              <a:t>HelloInsight Applied SEL constructs</a:t>
            </a:r>
            <a:pPr indent="0" marL="0">
              <a:buNone/>
            </a:pPr>
            <a:r>
              <a:rPr lang="en-US" sz="1000" dirty="0">
                <a:solidFill>
                  <a:srgbClr val="006F80"/>
                </a:solidFill>
                <a:latin typeface="Arial" pitchFamily="34" charset="0"/>
                <a:ea typeface="Arial" pitchFamily="34" charset="-122"/>
                <a:cs typeface="Arial" pitchFamily="34" charset="-120"/>
              </a:rPr>
              <a:t> — validated measurement</a:t>
            </a:r>
            <a:endParaRPr lang="en-US" sz="1000" dirty="0"/>
          </a:p>
        </p:txBody>
      </p:sp>
      <p:sp>
        <p:nvSpPr>
          <p:cNvPr id="13" name="Shape 11"/>
          <p:cNvSpPr/>
          <p:nvPr/>
        </p:nvSpPr>
        <p:spPr>
          <a:xfrm>
            <a:off x="4754880" y="2377440"/>
            <a:ext cx="4023360" cy="457200"/>
          </a:xfrm>
          <a:prstGeom prst="rect">
            <a:avLst/>
          </a:prstGeom>
          <a:solidFill>
            <a:srgbClr val="EEEDFE"/>
          </a:solidFill>
          <a:ln/>
        </p:spPr>
      </p:sp>
      <p:sp>
        <p:nvSpPr>
          <p:cNvPr id="14" name="Text 12"/>
          <p:cNvSpPr/>
          <p:nvPr/>
        </p:nvSpPr>
        <p:spPr>
          <a:xfrm>
            <a:off x="4892040" y="2423160"/>
            <a:ext cx="3749040" cy="365760"/>
          </a:xfrm>
          <a:prstGeom prst="rect">
            <a:avLst/>
          </a:prstGeom>
          <a:noFill/>
          <a:ln/>
        </p:spPr>
        <p:txBody>
          <a:bodyPr wrap="square" lIns="0" tIns="0" rIns="0" bIns="0" rtlCol="0" anchor="ctr"/>
          <a:lstStyle/>
          <a:p>
            <a:pPr indent="0" marL="0">
              <a:buNone/>
            </a:pPr>
            <a:r>
              <a:rPr lang="en-US" sz="1000" b="1" dirty="0">
                <a:solidFill>
                  <a:srgbClr val="3C3489"/>
                </a:solidFill>
                <a:latin typeface="Arial" pitchFamily="34" charset="0"/>
                <a:ea typeface="Arial" pitchFamily="34" charset="-122"/>
                <a:cs typeface="Arial" pitchFamily="34" charset="-120"/>
              </a:rPr>
              <a:t>Top 10 Durable Skills (76M postings)</a:t>
            </a:r>
            <a:pPr indent="0" marL="0">
              <a:buNone/>
            </a:pPr>
            <a:r>
              <a:rPr lang="en-US" sz="1000" dirty="0">
                <a:solidFill>
                  <a:srgbClr val="3C3489"/>
                </a:solidFill>
                <a:latin typeface="Arial" pitchFamily="34" charset="0"/>
                <a:ea typeface="Arial" pitchFamily="34" charset="-122"/>
                <a:cs typeface="Arial" pitchFamily="34" charset="-120"/>
              </a:rPr>
              <a:t> — labor-market alignment</a:t>
            </a:r>
            <a:endParaRPr lang="en-US" sz="1000" dirty="0"/>
          </a:p>
        </p:txBody>
      </p:sp>
      <p:sp>
        <p:nvSpPr>
          <p:cNvPr id="15" name="Shape 13"/>
          <p:cNvSpPr/>
          <p:nvPr/>
        </p:nvSpPr>
        <p:spPr>
          <a:xfrm>
            <a:off x="4754880" y="2880360"/>
            <a:ext cx="4023360" cy="457200"/>
          </a:xfrm>
          <a:prstGeom prst="rect">
            <a:avLst/>
          </a:prstGeom>
          <a:solidFill>
            <a:srgbClr val="FDE8ED"/>
          </a:solidFill>
          <a:ln/>
        </p:spPr>
      </p:sp>
      <p:sp>
        <p:nvSpPr>
          <p:cNvPr id="16" name="Text 14"/>
          <p:cNvSpPr/>
          <p:nvPr/>
        </p:nvSpPr>
        <p:spPr>
          <a:xfrm>
            <a:off x="4892040" y="2926080"/>
            <a:ext cx="3749040" cy="365760"/>
          </a:xfrm>
          <a:prstGeom prst="rect">
            <a:avLst/>
          </a:prstGeom>
          <a:noFill/>
          <a:ln/>
        </p:spPr>
        <p:txBody>
          <a:bodyPr wrap="square" lIns="0" tIns="0" rIns="0" bIns="0" rtlCol="0" anchor="ctr"/>
          <a:lstStyle/>
          <a:p>
            <a:pPr indent="0" marL="0">
              <a:buNone/>
            </a:pPr>
            <a:r>
              <a:rPr lang="en-US" sz="1000" b="1" dirty="0">
                <a:solidFill>
                  <a:srgbClr val="920526"/>
                </a:solidFill>
                <a:latin typeface="Arial" pitchFamily="34" charset="0"/>
                <a:ea typeface="Arial" pitchFamily="34" charset="-122"/>
                <a:cs typeface="Arial" pitchFamily="34" charset="-120"/>
              </a:rPr>
              <a:t>FL Chamber 2019 Framework</a:t>
            </a:r>
            <a:pPr indent="0" marL="0">
              <a:buNone/>
            </a:pPr>
            <a:r>
              <a:rPr lang="en-US" sz="1000" dirty="0">
                <a:solidFill>
                  <a:srgbClr val="920526"/>
                </a:solidFill>
                <a:latin typeface="Arial" pitchFamily="34" charset="0"/>
                <a:ea typeface="Arial" pitchFamily="34" charset="-122"/>
                <a:cs typeface="Arial" pitchFamily="34" charset="-120"/>
              </a:rPr>
              <a:t> — state employer endorsement</a:t>
            </a:r>
            <a:endParaRPr lang="en-US" sz="1000" dirty="0"/>
          </a:p>
        </p:txBody>
      </p:sp>
      <p:sp>
        <p:nvSpPr>
          <p:cNvPr id="17" name="Shape 15"/>
          <p:cNvSpPr/>
          <p:nvPr/>
        </p:nvSpPr>
        <p:spPr>
          <a:xfrm>
            <a:off x="548640" y="4251960"/>
            <a:ext cx="8229600" cy="548640"/>
          </a:xfrm>
          <a:prstGeom prst="rect">
            <a:avLst/>
          </a:prstGeom>
          <a:solidFill>
            <a:srgbClr val="FDE8ED"/>
          </a:solidFill>
          <a:ln/>
        </p:spPr>
      </p:sp>
      <p:sp>
        <p:nvSpPr>
          <p:cNvPr id="18" name="Shape 16"/>
          <p:cNvSpPr/>
          <p:nvPr/>
        </p:nvSpPr>
        <p:spPr>
          <a:xfrm>
            <a:off x="548640" y="4251960"/>
            <a:ext cx="45720" cy="548640"/>
          </a:xfrm>
          <a:prstGeom prst="rect">
            <a:avLst/>
          </a:prstGeom>
          <a:solidFill>
            <a:srgbClr val="ED1849"/>
          </a:solidFill>
          <a:ln/>
        </p:spPr>
      </p:sp>
      <p:sp>
        <p:nvSpPr>
          <p:cNvPr id="19" name="Text 17"/>
          <p:cNvSpPr/>
          <p:nvPr/>
        </p:nvSpPr>
        <p:spPr>
          <a:xfrm>
            <a:off x="731520" y="4343400"/>
            <a:ext cx="7955280" cy="457200"/>
          </a:xfrm>
          <a:prstGeom prst="rect">
            <a:avLst/>
          </a:prstGeom>
          <a:noFill/>
          <a:ln/>
        </p:spPr>
        <p:txBody>
          <a:bodyPr wrap="square" lIns="0" tIns="0" rIns="0" bIns="0" rtlCol="0" anchor="ctr"/>
          <a:lstStyle/>
          <a:p>
            <a:pPr indent="0" marL="0">
              <a:buNone/>
            </a:pPr>
            <a:r>
              <a:rPr lang="en-US" sz="1100" b="1" dirty="0">
                <a:solidFill>
                  <a:srgbClr val="920526"/>
                </a:solidFill>
                <a:latin typeface="Arial" pitchFamily="34" charset="0"/>
                <a:ea typeface="Arial" pitchFamily="34" charset="-122"/>
                <a:cs typeface="Arial" pitchFamily="34" charset="-120"/>
              </a:rPr>
              <a:t>Funder pitch: </a:t>
            </a:r>
            <a:pPr indent="0" marL="0">
              <a:buNone/>
            </a:pPr>
            <a:r>
              <a:rPr lang="en-US" sz="1100" dirty="0">
                <a:solidFill>
                  <a:srgbClr val="920526"/>
                </a:solidFill>
                <a:latin typeface="Arial" pitchFamily="34" charset="0"/>
                <a:ea typeface="Arial" pitchFamily="34" charset="-122"/>
                <a:cs typeface="Arial" pitchFamily="34" charset="-120"/>
              </a:rPr>
              <a:t>same content, three legitimate credentialing claims. Validated SEL measurement, real labor-market backing, state employer alignment.</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1A1A"/>
        </a:solidFill>
      </p:bgPr>
    </p:bg>
    <p:spTree>
      <p:nvGrpSpPr>
        <p:cNvPr id="1" name=""/>
        <p:cNvGrpSpPr/>
        <p:nvPr/>
      </p:nvGrpSpPr>
      <p:grpSpPr>
        <a:xfrm>
          <a:off x="0" y="0"/>
          <a:ext cx="0" cy="0"/>
          <a:chOff x="0" y="0"/>
          <a:chExt cx="0" cy="0"/>
        </a:xfrm>
      </p:grpSpPr>
      <p:sp>
        <p:nvSpPr>
          <p:cNvPr id="2" name="Text 0"/>
          <p:cNvSpPr/>
          <p:nvPr/>
        </p:nvSpPr>
        <p:spPr>
          <a:xfrm>
            <a:off x="548640" y="548640"/>
            <a:ext cx="8229600" cy="274320"/>
          </a:xfrm>
          <a:prstGeom prst="rect">
            <a:avLst/>
          </a:prstGeom>
          <a:noFill/>
          <a:ln/>
        </p:spPr>
        <p:txBody>
          <a:bodyPr wrap="square" lIns="0" tIns="0" rIns="0" bIns="0" rtlCol="0" anchor="ctr"/>
          <a:lstStyle/>
          <a:p>
            <a:pPr indent="0" marL="0">
              <a:buNone/>
            </a:pPr>
            <a:r>
              <a:rPr lang="en-US" sz="1100" b="1" spc="300" kern="0" dirty="0">
                <a:solidFill>
                  <a:srgbClr val="EEFF41"/>
                </a:solidFill>
                <a:latin typeface="Arial" pitchFamily="34" charset="0"/>
                <a:ea typeface="Arial" pitchFamily="34" charset="-122"/>
                <a:cs typeface="Arial" pitchFamily="34" charset="-120"/>
              </a:rPr>
              <a:t>WHAT'S NEXT</a:t>
            </a:r>
            <a:endParaRPr lang="en-US" sz="1100" dirty="0"/>
          </a:p>
        </p:txBody>
      </p:sp>
      <p:sp>
        <p:nvSpPr>
          <p:cNvPr id="3" name="Text 1"/>
          <p:cNvSpPr/>
          <p:nvPr/>
        </p:nvSpPr>
        <p:spPr>
          <a:xfrm>
            <a:off x="548640" y="914400"/>
            <a:ext cx="8229600" cy="64008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10 paid placements. Summer 2027. Real launch.</a:t>
            </a:r>
            <a:endParaRPr lang="en-US" sz="3000" dirty="0"/>
          </a:p>
        </p:txBody>
      </p:sp>
      <p:sp>
        <p:nvSpPr>
          <p:cNvPr id="4" name="Shape 2"/>
          <p:cNvSpPr/>
          <p:nvPr/>
        </p:nvSpPr>
        <p:spPr>
          <a:xfrm>
            <a:off x="548640" y="1920240"/>
            <a:ext cx="4023360" cy="1737360"/>
          </a:xfrm>
          <a:prstGeom prst="rect">
            <a:avLst/>
          </a:prstGeom>
          <a:solidFill>
            <a:srgbClr val="2C2C2C"/>
          </a:solidFill>
          <a:ln/>
        </p:spPr>
      </p:sp>
      <p:sp>
        <p:nvSpPr>
          <p:cNvPr id="5" name="Shape 3"/>
          <p:cNvSpPr/>
          <p:nvPr/>
        </p:nvSpPr>
        <p:spPr>
          <a:xfrm>
            <a:off x="548640" y="1920240"/>
            <a:ext cx="45720" cy="1737360"/>
          </a:xfrm>
          <a:prstGeom prst="rect">
            <a:avLst/>
          </a:prstGeom>
          <a:solidFill>
            <a:srgbClr val="E0655A"/>
          </a:solidFill>
          <a:ln/>
        </p:spPr>
      </p:sp>
      <p:sp>
        <p:nvSpPr>
          <p:cNvPr id="6" name="Text 4"/>
          <p:cNvSpPr/>
          <p:nvPr/>
        </p:nvSpPr>
        <p:spPr>
          <a:xfrm>
            <a:off x="731520" y="2011680"/>
            <a:ext cx="3657600" cy="457200"/>
          </a:xfrm>
          <a:prstGeom prst="rect">
            <a:avLst/>
          </a:prstGeom>
          <a:noFill/>
          <a:ln/>
        </p:spPr>
        <p:txBody>
          <a:bodyPr wrap="square" lIns="0" tIns="0" rIns="0" bIns="0" rtlCol="0" anchor="ctr"/>
          <a:lstStyle/>
          <a:p>
            <a:pPr indent="0" marL="0">
              <a:buNone/>
            </a:pPr>
            <a:r>
              <a:rPr lang="en-US" sz="2400" b="1" dirty="0">
                <a:solidFill>
                  <a:srgbClr val="E0655A"/>
                </a:solidFill>
                <a:latin typeface="Georgia" pitchFamily="34" charset="0"/>
                <a:ea typeface="Georgia" pitchFamily="34" charset="-122"/>
                <a:cs typeface="Georgia" pitchFamily="34" charset="-120"/>
              </a:rPr>
              <a:t>10 placements</a:t>
            </a:r>
            <a:endParaRPr lang="en-US" sz="2400" dirty="0"/>
          </a:p>
        </p:txBody>
      </p:sp>
      <p:sp>
        <p:nvSpPr>
          <p:cNvPr id="7" name="Text 5"/>
          <p:cNvSpPr/>
          <p:nvPr/>
        </p:nvSpPr>
        <p:spPr>
          <a:xfrm>
            <a:off x="731520" y="2468880"/>
            <a:ext cx="3657600" cy="274320"/>
          </a:xfrm>
          <a:prstGeom prst="rect">
            <a:avLst/>
          </a:prstGeom>
          <a:noFill/>
          <a:ln/>
        </p:spPr>
        <p:txBody>
          <a:bodyPr wrap="square" lIns="0" tIns="0" rIns="0" bIns="0" rtlCol="0" anchor="ctr"/>
          <a:lstStyle/>
          <a:p>
            <a:pPr indent="0" marL="0">
              <a:buNone/>
            </a:pPr>
            <a:r>
              <a:rPr lang="en-US" sz="900" b="1" spc="150" kern="0" dirty="0">
                <a:solidFill>
                  <a:srgbClr val="BBBBBB"/>
                </a:solidFill>
                <a:latin typeface="Arial" pitchFamily="34" charset="0"/>
                <a:ea typeface="Arial" pitchFamily="34" charset="-122"/>
                <a:cs typeface="Arial" pitchFamily="34" charset="-120"/>
              </a:rPr>
              <a:t>SUMMER 2027 · 15 HRS/WK · 5–6 WEEKS</a:t>
            </a:r>
            <a:endParaRPr lang="en-US" sz="900" dirty="0"/>
          </a:p>
        </p:txBody>
      </p:sp>
      <p:sp>
        <p:nvSpPr>
          <p:cNvPr id="8" name="Text 6"/>
          <p:cNvSpPr/>
          <p:nvPr/>
        </p:nvSpPr>
        <p:spPr>
          <a:xfrm>
            <a:off x="731520" y="2788920"/>
            <a:ext cx="3657600" cy="777240"/>
          </a:xfrm>
          <a:prstGeom prst="rect">
            <a:avLst/>
          </a:prstGeom>
          <a:noFill/>
          <a:ln/>
        </p:spPr>
        <p:txBody>
          <a:bodyPr wrap="square" lIns="0" tIns="0" rIns="0" bIns="0" rtlCol="0" anchor="ctr"/>
          <a:lstStyle/>
          <a:p>
            <a:pPr indent="0" marL="0">
              <a:buNone/>
            </a:pPr>
            <a:r>
              <a:rPr lang="en-US" sz="1100" dirty="0">
                <a:solidFill>
                  <a:srgbClr val="BBBBBB"/>
                </a:solidFill>
                <a:latin typeface="Arial" pitchFamily="34" charset="0"/>
                <a:ea typeface="Arial" pitchFamily="34" charset="-122"/>
                <a:cs typeface="Arial" pitchFamily="34" charset="-120"/>
              </a:rPr>
              <a:t>10 on-site + 5 with Girls Inc. Either SYIP feeder ($0 wages) or direct pipeline (~$1,500/intern).</a:t>
            </a:r>
            <a:endParaRPr lang="en-US" sz="1100" dirty="0"/>
          </a:p>
        </p:txBody>
      </p:sp>
      <p:sp>
        <p:nvSpPr>
          <p:cNvPr id="9" name="Shape 7"/>
          <p:cNvSpPr/>
          <p:nvPr/>
        </p:nvSpPr>
        <p:spPr>
          <a:xfrm>
            <a:off x="4754880" y="1920240"/>
            <a:ext cx="4023360" cy="1737360"/>
          </a:xfrm>
          <a:prstGeom prst="rect">
            <a:avLst/>
          </a:prstGeom>
          <a:solidFill>
            <a:srgbClr val="2C2C2C"/>
          </a:solidFill>
          <a:ln/>
        </p:spPr>
      </p:sp>
      <p:sp>
        <p:nvSpPr>
          <p:cNvPr id="10" name="Shape 8"/>
          <p:cNvSpPr/>
          <p:nvPr/>
        </p:nvSpPr>
        <p:spPr>
          <a:xfrm>
            <a:off x="4754880" y="1920240"/>
            <a:ext cx="45720" cy="1737360"/>
          </a:xfrm>
          <a:prstGeom prst="rect">
            <a:avLst/>
          </a:prstGeom>
          <a:solidFill>
            <a:srgbClr val="EEFF41"/>
          </a:solidFill>
          <a:ln/>
        </p:spPr>
      </p:sp>
      <p:sp>
        <p:nvSpPr>
          <p:cNvPr id="11" name="Text 9"/>
          <p:cNvSpPr/>
          <p:nvPr/>
        </p:nvSpPr>
        <p:spPr>
          <a:xfrm>
            <a:off x="4937760" y="2011680"/>
            <a:ext cx="3657600" cy="274320"/>
          </a:xfrm>
          <a:prstGeom prst="rect">
            <a:avLst/>
          </a:prstGeom>
          <a:noFill/>
          <a:ln/>
        </p:spPr>
        <p:txBody>
          <a:bodyPr wrap="square" lIns="0" tIns="0" rIns="0" bIns="0" rtlCol="0" anchor="ctr"/>
          <a:lstStyle/>
          <a:p>
            <a:pPr indent="0" marL="0">
              <a:buNone/>
            </a:pPr>
            <a:r>
              <a:rPr lang="en-US" sz="1100" b="1" spc="150" kern="0" dirty="0">
                <a:solidFill>
                  <a:srgbClr val="EEFF41"/>
                </a:solidFill>
                <a:latin typeface="Arial" pitchFamily="34" charset="0"/>
                <a:ea typeface="Arial" pitchFamily="34" charset="-122"/>
                <a:cs typeface="Arial" pitchFamily="34" charset="-120"/>
              </a:rPr>
              <a:t>OPEN DECISIONS</a:t>
            </a:r>
            <a:endParaRPr lang="en-US" sz="1100" dirty="0"/>
          </a:p>
        </p:txBody>
      </p:sp>
      <p:sp>
        <p:nvSpPr>
          <p:cNvPr id="12" name="Text 10"/>
          <p:cNvSpPr/>
          <p:nvPr/>
        </p:nvSpPr>
        <p:spPr>
          <a:xfrm>
            <a:off x="4937760" y="2331720"/>
            <a:ext cx="3657600" cy="274320"/>
          </a:xfrm>
          <a:prstGeom prst="rect">
            <a:avLst/>
          </a:prstGeom>
          <a:noFill/>
          <a:ln/>
        </p:spPr>
        <p:txBody>
          <a:bodyPr wrap="square" lIns="0" tIns="0" rIns="0" bIns="0" rtlCol="0" anchor="ctr"/>
          <a:lstStyle/>
          <a:p>
            <a:pPr indent="0" marL="0">
              <a:buNone/>
            </a:pPr>
            <a:r>
              <a:rPr lang="en-US" sz="1000" dirty="0">
                <a:solidFill>
                  <a:srgbClr val="BBBBBB"/>
                </a:solidFill>
                <a:latin typeface="Arial" pitchFamily="34" charset="0"/>
                <a:ea typeface="Arial" pitchFamily="34" charset="-122"/>
                <a:cs typeface="Arial" pitchFamily="34" charset="-120"/>
              </a:rPr>
              <a:t>→ Pre-program orientation (format, timing)</a:t>
            </a:r>
            <a:endParaRPr lang="en-US" sz="1000" dirty="0"/>
          </a:p>
        </p:txBody>
      </p:sp>
      <p:sp>
        <p:nvSpPr>
          <p:cNvPr id="13" name="Text 11"/>
          <p:cNvSpPr/>
          <p:nvPr/>
        </p:nvSpPr>
        <p:spPr>
          <a:xfrm>
            <a:off x="4937760" y="2624328"/>
            <a:ext cx="3657600" cy="274320"/>
          </a:xfrm>
          <a:prstGeom prst="rect">
            <a:avLst/>
          </a:prstGeom>
          <a:noFill/>
          <a:ln/>
        </p:spPr>
        <p:txBody>
          <a:bodyPr wrap="square" lIns="0" tIns="0" rIns="0" bIns="0" rtlCol="0" anchor="ctr"/>
          <a:lstStyle/>
          <a:p>
            <a:pPr indent="0" marL="0">
              <a:buNone/>
            </a:pPr>
            <a:r>
              <a:rPr lang="en-US" sz="1000" dirty="0">
                <a:solidFill>
                  <a:srgbClr val="BBBBBB"/>
                </a:solidFill>
                <a:latin typeface="Arial" pitchFamily="34" charset="0"/>
                <a:ea typeface="Arial" pitchFamily="34" charset="-122"/>
                <a:cs typeface="Arial" pitchFamily="34" charset="-120"/>
              </a:rPr>
              <a:t>→ 24 sector-flavored cluster variants</a:t>
            </a:r>
            <a:endParaRPr lang="en-US" sz="1000" dirty="0"/>
          </a:p>
        </p:txBody>
      </p:sp>
      <p:sp>
        <p:nvSpPr>
          <p:cNvPr id="14" name="Text 12"/>
          <p:cNvSpPr/>
          <p:nvPr/>
        </p:nvSpPr>
        <p:spPr>
          <a:xfrm>
            <a:off x="4937760" y="2916936"/>
            <a:ext cx="3657600" cy="274320"/>
          </a:xfrm>
          <a:prstGeom prst="rect">
            <a:avLst/>
          </a:prstGeom>
          <a:noFill/>
          <a:ln/>
        </p:spPr>
        <p:txBody>
          <a:bodyPr wrap="square" lIns="0" tIns="0" rIns="0" bIns="0" rtlCol="0" anchor="ctr"/>
          <a:lstStyle/>
          <a:p>
            <a:pPr indent="0" marL="0">
              <a:buNone/>
            </a:pPr>
            <a:r>
              <a:rPr lang="en-US" sz="1000" dirty="0">
                <a:solidFill>
                  <a:srgbClr val="BBBBBB"/>
                </a:solidFill>
                <a:latin typeface="Arial" pitchFamily="34" charset="0"/>
                <a:ea typeface="Arial" pitchFamily="34" charset="-122"/>
                <a:cs typeface="Arial" pitchFamily="34" charset="-120"/>
              </a:rPr>
              <a:t>→ T4 employer pipeline (5–10 by Feb 2027)</a:t>
            </a:r>
            <a:endParaRPr lang="en-US" sz="1000" dirty="0"/>
          </a:p>
        </p:txBody>
      </p:sp>
      <p:sp>
        <p:nvSpPr>
          <p:cNvPr id="15" name="Text 13"/>
          <p:cNvSpPr/>
          <p:nvPr/>
        </p:nvSpPr>
        <p:spPr>
          <a:xfrm>
            <a:off x="4937760" y="3209544"/>
            <a:ext cx="3657600" cy="274320"/>
          </a:xfrm>
          <a:prstGeom prst="rect">
            <a:avLst/>
          </a:prstGeom>
          <a:noFill/>
          <a:ln/>
        </p:spPr>
        <p:txBody>
          <a:bodyPr wrap="square" lIns="0" tIns="0" rIns="0" bIns="0" rtlCol="0" anchor="ctr"/>
          <a:lstStyle/>
          <a:p>
            <a:pPr indent="0" marL="0">
              <a:buNone/>
            </a:pPr>
            <a:r>
              <a:rPr lang="en-US" sz="1000" dirty="0">
                <a:solidFill>
                  <a:srgbClr val="BBBBBB"/>
                </a:solidFill>
                <a:latin typeface="Arial" pitchFamily="34" charset="0"/>
                <a:ea typeface="Arial" pitchFamily="34" charset="-122"/>
                <a:cs typeface="Arial" pitchFamily="34" charset="-120"/>
              </a:rPr>
              <a:t>→ Cluster 5 final name</a:t>
            </a:r>
            <a:endParaRPr lang="en-US" sz="1000" dirty="0"/>
          </a:p>
        </p:txBody>
      </p:sp>
      <p:sp>
        <p:nvSpPr>
          <p:cNvPr id="16" name="Text 14"/>
          <p:cNvSpPr/>
          <p:nvPr/>
        </p:nvSpPr>
        <p:spPr>
          <a:xfrm>
            <a:off x="548640" y="4023360"/>
            <a:ext cx="8229600" cy="640080"/>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Designed by </a:t>
            </a:r>
            <a:pPr indent="0" marL="0">
              <a:buNone/>
            </a:pPr>
            <a:r>
              <a:rPr lang="en-US" sz="1050" dirty="0">
                <a:solidFill>
                  <a:srgbClr val="949CA1"/>
                </a:solidFill>
                <a:latin typeface="Arial" pitchFamily="34" charset="0"/>
                <a:ea typeface="Arial" pitchFamily="34" charset="-122"/>
                <a:cs typeface="Arial" pitchFamily="34" charset="-120"/>
              </a:rPr>
              <a:t>Marlena Candelario Romero &amp; Sarah Maldonado  ·  </a:t>
            </a:r>
            <a:pPr indent="0" marL="0">
              <a:buNone/>
            </a:pPr>
            <a:r>
              <a:rPr lang="en-US" sz="1050" b="1" dirty="0">
                <a:solidFill>
                  <a:srgbClr val="FFFFFF"/>
                </a:solidFill>
                <a:latin typeface="Arial" pitchFamily="34" charset="0"/>
                <a:ea typeface="Arial" pitchFamily="34" charset="-122"/>
                <a:cs typeface="Arial" pitchFamily="34" charset="-120"/>
              </a:rPr>
              <a:t>Lead Facilitator </a:t>
            </a:r>
            <a:pPr indent="0" marL="0">
              <a:buNone/>
            </a:pPr>
            <a:r>
              <a:rPr lang="en-US" sz="1050" dirty="0">
                <a:solidFill>
                  <a:srgbClr val="949CA1"/>
                </a:solidFill>
                <a:latin typeface="Arial" pitchFamily="34" charset="0"/>
                <a:ea typeface="Arial" pitchFamily="34" charset="-122"/>
                <a:cs typeface="Arial" pitchFamily="34" charset="-120"/>
              </a:rPr>
              <a:t>Kasidy Brown  ·  </a:t>
            </a:r>
            <a:pPr indent="0" marL="0">
              <a:buNone/>
            </a:pPr>
            <a:r>
              <a:rPr lang="en-US" sz="1050" b="1" dirty="0">
                <a:solidFill>
                  <a:srgbClr val="FFFFFF"/>
                </a:solidFill>
                <a:latin typeface="Arial" pitchFamily="34" charset="0"/>
                <a:ea typeface="Arial" pitchFamily="34" charset="-122"/>
                <a:cs typeface="Arial" pitchFamily="34" charset="-120"/>
              </a:rPr>
              <a:t>First session </a:t>
            </a:r>
            <a:pPr indent="0" marL="0">
              <a:buNone/>
            </a:pPr>
            <a:r>
              <a:rPr lang="en-US" sz="1050" dirty="0">
                <a:solidFill>
                  <a:srgbClr val="949CA1"/>
                </a:solidFill>
                <a:latin typeface="Arial" pitchFamily="34" charset="0"/>
                <a:ea typeface="Arial" pitchFamily="34" charset="-122"/>
                <a:cs typeface="Arial" pitchFamily="34" charset="-120"/>
              </a:rPr>
              <a:t>November 2026</a:t>
            </a:r>
            <a:endParaRPr lang="en-US" sz="1050" dirty="0"/>
          </a:p>
        </p:txBody>
      </p:sp>
      <p:sp>
        <p:nvSpPr>
          <p:cNvPr id="17" name="Shape 15"/>
          <p:cNvSpPr/>
          <p:nvPr/>
        </p:nvSpPr>
        <p:spPr>
          <a:xfrm>
            <a:off x="0" y="5088636"/>
            <a:ext cx="1524000" cy="54864"/>
          </a:xfrm>
          <a:prstGeom prst="rect">
            <a:avLst/>
          </a:prstGeom>
          <a:solidFill>
            <a:srgbClr val="ED1849"/>
          </a:solidFill>
          <a:ln/>
        </p:spPr>
      </p:sp>
      <p:sp>
        <p:nvSpPr>
          <p:cNvPr id="18" name="Shape 16"/>
          <p:cNvSpPr/>
          <p:nvPr/>
        </p:nvSpPr>
        <p:spPr>
          <a:xfrm>
            <a:off x="1524000" y="5088636"/>
            <a:ext cx="1524000" cy="54864"/>
          </a:xfrm>
          <a:prstGeom prst="rect">
            <a:avLst/>
          </a:prstGeom>
          <a:solidFill>
            <a:srgbClr val="009FB7"/>
          </a:solidFill>
          <a:ln/>
        </p:spPr>
      </p:sp>
      <p:sp>
        <p:nvSpPr>
          <p:cNvPr id="19" name="Shape 17"/>
          <p:cNvSpPr/>
          <p:nvPr/>
        </p:nvSpPr>
        <p:spPr>
          <a:xfrm>
            <a:off x="3048000" y="5088636"/>
            <a:ext cx="1524000" cy="54864"/>
          </a:xfrm>
          <a:prstGeom prst="rect">
            <a:avLst/>
          </a:prstGeom>
          <a:solidFill>
            <a:srgbClr val="534AB7"/>
          </a:solidFill>
          <a:ln/>
        </p:spPr>
      </p:sp>
      <p:sp>
        <p:nvSpPr>
          <p:cNvPr id="20" name="Shape 18"/>
          <p:cNvSpPr/>
          <p:nvPr/>
        </p:nvSpPr>
        <p:spPr>
          <a:xfrm>
            <a:off x="4572000" y="5088636"/>
            <a:ext cx="1524000" cy="54864"/>
          </a:xfrm>
          <a:prstGeom prst="rect">
            <a:avLst/>
          </a:prstGeom>
          <a:solidFill>
            <a:srgbClr val="FF9C33"/>
          </a:solidFill>
          <a:ln/>
        </p:spPr>
      </p:sp>
      <p:sp>
        <p:nvSpPr>
          <p:cNvPr id="21" name="Shape 19"/>
          <p:cNvSpPr/>
          <p:nvPr/>
        </p:nvSpPr>
        <p:spPr>
          <a:xfrm>
            <a:off x="6096000" y="5088636"/>
            <a:ext cx="1524000" cy="54864"/>
          </a:xfrm>
          <a:prstGeom prst="rect">
            <a:avLst/>
          </a:prstGeom>
          <a:solidFill>
            <a:srgbClr val="E0655A"/>
          </a:solidFill>
          <a:ln/>
        </p:spPr>
      </p:sp>
      <p:sp>
        <p:nvSpPr>
          <p:cNvPr id="22" name="Shape 20"/>
          <p:cNvSpPr/>
          <p:nvPr/>
        </p:nvSpPr>
        <p:spPr>
          <a:xfrm>
            <a:off x="7620000" y="5088636"/>
            <a:ext cx="1524000" cy="54864"/>
          </a:xfrm>
          <a:prstGeom prst="rect">
            <a:avLst/>
          </a:prstGeom>
          <a:solidFill>
            <a:srgbClr val="0F6E56"/>
          </a:solidFill>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 Hour: The Skill Spine — Video Deck</dc:title>
  <dc:subject>PptxGenJS Presentation</dc:subject>
  <dc:creator>Sarah Maldonado</dc:creator>
  <cp:lastModifiedBy>Sarah Maldonado</cp:lastModifiedBy>
  <cp:revision>1</cp:revision>
  <dcterms:created xsi:type="dcterms:W3CDTF">2026-05-01T23:43:38Z</dcterms:created>
  <dcterms:modified xsi:type="dcterms:W3CDTF">2026-05-01T23:43:38Z</dcterms:modified>
</cp:coreProperties>
</file>